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545" r:id="rId2"/>
    <p:sldId id="256" r:id="rId3"/>
    <p:sldId id="546" r:id="rId4"/>
    <p:sldId id="560" r:id="rId5"/>
    <p:sldId id="561" r:id="rId6"/>
    <p:sldId id="562" r:id="rId7"/>
    <p:sldId id="563" r:id="rId8"/>
    <p:sldId id="564" r:id="rId9"/>
    <p:sldId id="565" r:id="rId10"/>
    <p:sldId id="566" r:id="rId11"/>
    <p:sldId id="567" r:id="rId12"/>
    <p:sldId id="568" r:id="rId13"/>
    <p:sldId id="611" r:id="rId14"/>
    <p:sldId id="599" r:id="rId15"/>
    <p:sldId id="592" r:id="rId16"/>
    <p:sldId id="598" r:id="rId17"/>
    <p:sldId id="594" r:id="rId18"/>
    <p:sldId id="607" r:id="rId19"/>
    <p:sldId id="381" r:id="rId20"/>
    <p:sldId id="382" r:id="rId21"/>
    <p:sldId id="583" r:id="rId22"/>
    <p:sldId id="572" r:id="rId23"/>
    <p:sldId id="612" r:id="rId24"/>
    <p:sldId id="613" r:id="rId25"/>
    <p:sldId id="614" r:id="rId26"/>
    <p:sldId id="396" r:id="rId27"/>
    <p:sldId id="397" r:id="rId28"/>
    <p:sldId id="394" r:id="rId29"/>
    <p:sldId id="448" r:id="rId30"/>
    <p:sldId id="449" r:id="rId31"/>
    <p:sldId id="327" r:id="rId32"/>
    <p:sldId id="315" r:id="rId33"/>
    <p:sldId id="390" r:id="rId34"/>
    <p:sldId id="318" r:id="rId35"/>
    <p:sldId id="443" r:id="rId36"/>
    <p:sldId id="444" r:id="rId37"/>
    <p:sldId id="541" r:id="rId38"/>
    <p:sldId id="399" r:id="rId39"/>
    <p:sldId id="429" r:id="rId40"/>
    <p:sldId id="401" r:id="rId41"/>
    <p:sldId id="402" r:id="rId42"/>
    <p:sldId id="450" r:id="rId43"/>
    <p:sldId id="536" r:id="rId44"/>
    <p:sldId id="522" r:id="rId45"/>
    <p:sldId id="587" r:id="rId46"/>
    <p:sldId id="589" r:id="rId47"/>
    <p:sldId id="590" r:id="rId48"/>
    <p:sldId id="574" r:id="rId49"/>
    <p:sldId id="584" r:id="rId50"/>
    <p:sldId id="585" r:id="rId51"/>
    <p:sldId id="586" r:id="rId52"/>
    <p:sldId id="51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DE1"/>
    <a:srgbClr val="4457FF"/>
    <a:srgbClr val="0067AC"/>
    <a:srgbClr val="7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75" d="100"/>
          <a:sy n="75" d="100"/>
        </p:scale>
        <p:origin x="-2376" y="-1544"/>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D:\Iowa%20Climate\Tmax\DSMTmaxExtrem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Iowa%20Climate\Tmax\DSMTmaxExtrem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Iowa%20Climate\Tmax\DSMTmaxExtrem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Number of Days with</a:t>
            </a:r>
            <a:r>
              <a:rPr lang="en-US" sz="2000" baseline="0" dirty="0"/>
              <a:t> a Maximum Temperature Greater Than </a:t>
            </a:r>
            <a:endParaRPr lang="en-US" sz="2000" baseline="0" dirty="0" smtClean="0"/>
          </a:p>
          <a:p>
            <a:pPr>
              <a:defRPr/>
            </a:pPr>
            <a:r>
              <a:rPr lang="en-US" sz="2000" baseline="0" dirty="0" smtClean="0"/>
              <a:t>or </a:t>
            </a:r>
            <a:r>
              <a:rPr lang="en-US" sz="2000" baseline="0" dirty="0"/>
              <a:t>Equal to 100</a:t>
            </a:r>
            <a:r>
              <a:rPr lang="en-US" sz="2000" baseline="0" dirty="0">
                <a:latin typeface="Calibri"/>
              </a:rPr>
              <a:t>°</a:t>
            </a:r>
            <a:r>
              <a:rPr lang="en-US" sz="2000" b="1" i="0" u="none" strike="noStrike" baseline="0" dirty="0">
                <a:latin typeface="+mn-lt"/>
              </a:rPr>
              <a:t>F</a:t>
            </a:r>
            <a:endParaRPr lang="en-US" sz="2000" dirty="0"/>
          </a:p>
        </c:rich>
      </c:tx>
      <c:layout>
        <c:manualLayout>
          <c:xMode val="edge"/>
          <c:yMode val="edge"/>
          <c:x val="0.131058617672791"/>
          <c:y val="0.0197142722429158"/>
        </c:manualLayout>
      </c:layout>
      <c:overlay val="0"/>
    </c:title>
    <c:autoTitleDeleted val="0"/>
    <c:plotArea>
      <c:layout>
        <c:manualLayout>
          <c:layoutTarget val="inner"/>
          <c:xMode val="edge"/>
          <c:yMode val="edge"/>
          <c:x val="0.0785670480510325"/>
          <c:y val="0.189716153750001"/>
          <c:w val="0.887755438337199"/>
          <c:h val="0.676451789486907"/>
        </c:manualLayout>
      </c:layout>
      <c:lineChart>
        <c:grouping val="standard"/>
        <c:varyColors val="0"/>
        <c:ser>
          <c:idx val="0"/>
          <c:order val="0"/>
          <c:spPr>
            <a:ln>
              <a:solidFill>
                <a:schemeClr val="accent2">
                  <a:lumMod val="75000"/>
                </a:schemeClr>
              </a:solidFill>
            </a:ln>
          </c:spPr>
          <c:marker>
            <c:spPr>
              <a:solidFill>
                <a:schemeClr val="accent2">
                  <a:lumMod val="75000"/>
                </a:schemeClr>
              </a:solidFill>
              <a:ln>
                <a:solidFill>
                  <a:srgbClr val="C0504D">
                    <a:lumMod val="75000"/>
                  </a:srgbClr>
                </a:solidFill>
              </a:ln>
            </c:spPr>
          </c:marker>
          <c:trendline>
            <c:trendlineType val="linear"/>
            <c:dispRSqr val="0"/>
            <c:dispEq val="0"/>
          </c:trendline>
          <c:cat>
            <c:numRef>
              <c:f>'# Tmax &gt; 100'!$A$26:$A$68</c:f>
              <c:numCache>
                <c:formatCode>General</c:formatCode>
                <c:ptCount val="43"/>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numCache>
            </c:numRef>
          </c:cat>
          <c:val>
            <c:numRef>
              <c:f>'# Tmax &gt; 100'!$B$26:$B$68</c:f>
              <c:numCache>
                <c:formatCode>General</c:formatCode>
                <c:ptCount val="43"/>
                <c:pt idx="0">
                  <c:v>0.0</c:v>
                </c:pt>
                <c:pt idx="1">
                  <c:v>0.0</c:v>
                </c:pt>
                <c:pt idx="2">
                  <c:v>0.0</c:v>
                </c:pt>
                <c:pt idx="3">
                  <c:v>0.0</c:v>
                </c:pt>
                <c:pt idx="4">
                  <c:v>7.0</c:v>
                </c:pt>
                <c:pt idx="5">
                  <c:v>0.0</c:v>
                </c:pt>
                <c:pt idx="6">
                  <c:v>0.0</c:v>
                </c:pt>
                <c:pt idx="7">
                  <c:v>8.0</c:v>
                </c:pt>
                <c:pt idx="8">
                  <c:v>0.0</c:v>
                </c:pt>
                <c:pt idx="9">
                  <c:v>0.0</c:v>
                </c:pt>
                <c:pt idx="10">
                  <c:v>2.0</c:v>
                </c:pt>
                <c:pt idx="11">
                  <c:v>0.0</c:v>
                </c:pt>
                <c:pt idx="12">
                  <c:v>0.0</c:v>
                </c:pt>
                <c:pt idx="13">
                  <c:v>13.0</c:v>
                </c:pt>
                <c:pt idx="14">
                  <c:v>2.0</c:v>
                </c:pt>
                <c:pt idx="15">
                  <c:v>1.0</c:v>
                </c:pt>
                <c:pt idx="16">
                  <c:v>0.0</c:v>
                </c:pt>
                <c:pt idx="17">
                  <c:v>2.0</c:v>
                </c:pt>
                <c:pt idx="18">
                  <c:v>10.0</c:v>
                </c:pt>
                <c:pt idx="19">
                  <c:v>0.0</c:v>
                </c:pt>
                <c:pt idx="20">
                  <c:v>0.0</c:v>
                </c:pt>
                <c:pt idx="21">
                  <c:v>0.0</c:v>
                </c:pt>
                <c:pt idx="22">
                  <c:v>0.0</c:v>
                </c:pt>
                <c:pt idx="23">
                  <c:v>0.0</c:v>
                </c:pt>
                <c:pt idx="24">
                  <c:v>0.0</c:v>
                </c:pt>
                <c:pt idx="25">
                  <c:v>2.0</c:v>
                </c:pt>
                <c:pt idx="26">
                  <c:v>0.0</c:v>
                </c:pt>
                <c:pt idx="27">
                  <c:v>0.0</c:v>
                </c:pt>
                <c:pt idx="28">
                  <c:v>0.0</c:v>
                </c:pt>
                <c:pt idx="29">
                  <c:v>1.0</c:v>
                </c:pt>
                <c:pt idx="30">
                  <c:v>0.0</c:v>
                </c:pt>
                <c:pt idx="31">
                  <c:v>0.0</c:v>
                </c:pt>
                <c:pt idx="32">
                  <c:v>0.0</c:v>
                </c:pt>
                <c:pt idx="33">
                  <c:v>2.0</c:v>
                </c:pt>
                <c:pt idx="34">
                  <c:v>0.0</c:v>
                </c:pt>
                <c:pt idx="35">
                  <c:v>0.0</c:v>
                </c:pt>
                <c:pt idx="36">
                  <c:v>1.0</c:v>
                </c:pt>
                <c:pt idx="37">
                  <c:v>0.0</c:v>
                </c:pt>
                <c:pt idx="38">
                  <c:v>0.0</c:v>
                </c:pt>
                <c:pt idx="39">
                  <c:v>0.0</c:v>
                </c:pt>
                <c:pt idx="40">
                  <c:v>0.0</c:v>
                </c:pt>
                <c:pt idx="41">
                  <c:v>0.0</c:v>
                </c:pt>
                <c:pt idx="42">
                  <c:v>11.0</c:v>
                </c:pt>
              </c:numCache>
            </c:numRef>
          </c:val>
          <c:smooth val="0"/>
        </c:ser>
        <c:dLbls>
          <c:showLegendKey val="0"/>
          <c:showVal val="0"/>
          <c:showCatName val="0"/>
          <c:showSerName val="0"/>
          <c:showPercent val="0"/>
          <c:showBubbleSize val="0"/>
        </c:dLbls>
        <c:marker val="1"/>
        <c:smooth val="0"/>
        <c:axId val="2091572232"/>
        <c:axId val="2091577624"/>
      </c:lineChart>
      <c:catAx>
        <c:axId val="2091572232"/>
        <c:scaling>
          <c:orientation val="minMax"/>
        </c:scaling>
        <c:delete val="0"/>
        <c:axPos val="b"/>
        <c:title>
          <c:tx>
            <c:rich>
              <a:bodyPr/>
              <a:lstStyle/>
              <a:p>
                <a:pPr>
                  <a:defRPr sz="1400"/>
                </a:pPr>
                <a:r>
                  <a:rPr lang="en-US" sz="1400"/>
                  <a:t>Year</a:t>
                </a:r>
              </a:p>
            </c:rich>
          </c:tx>
          <c:layout/>
          <c:overlay val="0"/>
        </c:title>
        <c:numFmt formatCode="General" sourceLinked="1"/>
        <c:majorTickMark val="out"/>
        <c:minorTickMark val="none"/>
        <c:tickLblPos val="nextTo"/>
        <c:txPr>
          <a:bodyPr/>
          <a:lstStyle/>
          <a:p>
            <a:pPr>
              <a:defRPr sz="1400"/>
            </a:pPr>
            <a:endParaRPr lang="en-US"/>
          </a:p>
        </c:txPr>
        <c:crossAx val="2091577624"/>
        <c:crosses val="autoZero"/>
        <c:auto val="1"/>
        <c:lblAlgn val="ctr"/>
        <c:lblOffset val="100"/>
        <c:tickLblSkip val="5"/>
        <c:tickMarkSkip val="5"/>
        <c:noMultiLvlLbl val="0"/>
      </c:catAx>
      <c:valAx>
        <c:axId val="2091577624"/>
        <c:scaling>
          <c:orientation val="minMax"/>
        </c:scaling>
        <c:delete val="0"/>
        <c:axPos val="l"/>
        <c:majorGridlines/>
        <c:title>
          <c:tx>
            <c:rich>
              <a:bodyPr rot="-5400000" vert="horz"/>
              <a:lstStyle/>
              <a:p>
                <a:pPr>
                  <a:defRPr sz="1400"/>
                </a:pPr>
                <a:r>
                  <a:rPr lang="en-US" sz="1400"/>
                  <a:t>Number of Days</a:t>
                </a:r>
              </a:p>
            </c:rich>
          </c:tx>
          <c:layout/>
          <c:overlay val="0"/>
        </c:title>
        <c:numFmt formatCode="General" sourceLinked="1"/>
        <c:majorTickMark val="out"/>
        <c:minorTickMark val="none"/>
        <c:tickLblPos val="nextTo"/>
        <c:txPr>
          <a:bodyPr/>
          <a:lstStyle/>
          <a:p>
            <a:pPr>
              <a:defRPr sz="1400"/>
            </a:pPr>
            <a:endParaRPr lang="en-US"/>
          </a:p>
        </c:txPr>
        <c:crossAx val="2091572232"/>
        <c:crosses val="autoZero"/>
        <c:crossBetween val="between"/>
      </c:valAx>
      <c:spPr>
        <a:gradFill>
          <a:gsLst>
            <a:gs pos="0">
              <a:srgbClr val="FACDA8"/>
            </a:gs>
            <a:gs pos="100000">
              <a:srgbClr val="EC7C4A"/>
            </a:gs>
          </a:gsLst>
          <a:lin ang="5400000" scaled="0"/>
        </a:gradFill>
      </c:spPr>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Number of Days with</a:t>
            </a:r>
            <a:r>
              <a:rPr lang="en-US" sz="2000" baseline="0" dirty="0"/>
              <a:t> a Maximum Temperature Greater Than </a:t>
            </a:r>
            <a:endParaRPr lang="en-US" sz="2000" baseline="0" dirty="0" smtClean="0"/>
          </a:p>
          <a:p>
            <a:pPr>
              <a:defRPr/>
            </a:pPr>
            <a:r>
              <a:rPr lang="en-US" sz="2000" baseline="0" dirty="0" smtClean="0"/>
              <a:t>or </a:t>
            </a:r>
            <a:r>
              <a:rPr lang="en-US" sz="2000" baseline="0" dirty="0"/>
              <a:t>Equal to 100</a:t>
            </a:r>
            <a:r>
              <a:rPr lang="en-US" sz="2000" baseline="0" dirty="0">
                <a:latin typeface="Calibri"/>
              </a:rPr>
              <a:t>°</a:t>
            </a:r>
            <a:r>
              <a:rPr lang="en-US" sz="2000" b="1" i="0" u="none" strike="noStrike" baseline="0" dirty="0">
                <a:latin typeface="+mn-lt"/>
              </a:rPr>
              <a:t>F</a:t>
            </a:r>
            <a:endParaRPr lang="en-US" sz="2000" dirty="0"/>
          </a:p>
        </c:rich>
      </c:tx>
      <c:layout>
        <c:manualLayout>
          <c:xMode val="edge"/>
          <c:yMode val="edge"/>
          <c:x val="0.131058617672791"/>
          <c:y val="0.0197142722429158"/>
        </c:manualLayout>
      </c:layout>
      <c:overlay val="0"/>
    </c:title>
    <c:autoTitleDeleted val="0"/>
    <c:plotArea>
      <c:layout>
        <c:manualLayout>
          <c:layoutTarget val="inner"/>
          <c:xMode val="edge"/>
          <c:yMode val="edge"/>
          <c:x val="0.0785670480510325"/>
          <c:y val="0.189716153750001"/>
          <c:w val="0.887755438337199"/>
          <c:h val="0.676451789486907"/>
        </c:manualLayout>
      </c:layout>
      <c:lineChart>
        <c:grouping val="standard"/>
        <c:varyColors val="0"/>
        <c:ser>
          <c:idx val="0"/>
          <c:order val="0"/>
          <c:spPr>
            <a:ln>
              <a:solidFill>
                <a:schemeClr val="accent2">
                  <a:lumMod val="75000"/>
                </a:schemeClr>
              </a:solidFill>
            </a:ln>
          </c:spPr>
          <c:marker>
            <c:spPr>
              <a:solidFill>
                <a:schemeClr val="accent2">
                  <a:lumMod val="75000"/>
                </a:schemeClr>
              </a:solidFill>
              <a:ln>
                <a:solidFill>
                  <a:srgbClr val="C0504D">
                    <a:lumMod val="75000"/>
                  </a:srgbClr>
                </a:solidFill>
              </a:ln>
            </c:spPr>
          </c:marker>
          <c:trendline>
            <c:trendlineType val="linear"/>
            <c:dispRSqr val="0"/>
            <c:dispEq val="0"/>
          </c:trendline>
          <c:cat>
            <c:numRef>
              <c:f>'# Tmax &gt; 100'!$A$26:$A$68</c:f>
              <c:numCache>
                <c:formatCode>General</c:formatCode>
                <c:ptCount val="43"/>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numCache>
            </c:numRef>
          </c:cat>
          <c:val>
            <c:numRef>
              <c:f>'# Tmax &gt; 100'!$B$26:$B$68</c:f>
              <c:numCache>
                <c:formatCode>General</c:formatCode>
                <c:ptCount val="43"/>
                <c:pt idx="0">
                  <c:v>0.0</c:v>
                </c:pt>
                <c:pt idx="1">
                  <c:v>0.0</c:v>
                </c:pt>
                <c:pt idx="2">
                  <c:v>0.0</c:v>
                </c:pt>
                <c:pt idx="3">
                  <c:v>0.0</c:v>
                </c:pt>
                <c:pt idx="4">
                  <c:v>7.0</c:v>
                </c:pt>
                <c:pt idx="5">
                  <c:v>0.0</c:v>
                </c:pt>
                <c:pt idx="6">
                  <c:v>0.0</c:v>
                </c:pt>
                <c:pt idx="7">
                  <c:v>8.0</c:v>
                </c:pt>
                <c:pt idx="8">
                  <c:v>0.0</c:v>
                </c:pt>
                <c:pt idx="9">
                  <c:v>0.0</c:v>
                </c:pt>
                <c:pt idx="10">
                  <c:v>2.0</c:v>
                </c:pt>
                <c:pt idx="11">
                  <c:v>0.0</c:v>
                </c:pt>
                <c:pt idx="12">
                  <c:v>0.0</c:v>
                </c:pt>
                <c:pt idx="13">
                  <c:v>13.0</c:v>
                </c:pt>
                <c:pt idx="14">
                  <c:v>2.0</c:v>
                </c:pt>
                <c:pt idx="15">
                  <c:v>1.0</c:v>
                </c:pt>
                <c:pt idx="16">
                  <c:v>0.0</c:v>
                </c:pt>
                <c:pt idx="17">
                  <c:v>2.0</c:v>
                </c:pt>
                <c:pt idx="18">
                  <c:v>10.0</c:v>
                </c:pt>
                <c:pt idx="19">
                  <c:v>0.0</c:v>
                </c:pt>
                <c:pt idx="20">
                  <c:v>0.0</c:v>
                </c:pt>
                <c:pt idx="21">
                  <c:v>0.0</c:v>
                </c:pt>
                <c:pt idx="22">
                  <c:v>0.0</c:v>
                </c:pt>
                <c:pt idx="23">
                  <c:v>0.0</c:v>
                </c:pt>
                <c:pt idx="24">
                  <c:v>0.0</c:v>
                </c:pt>
                <c:pt idx="25">
                  <c:v>2.0</c:v>
                </c:pt>
                <c:pt idx="26">
                  <c:v>0.0</c:v>
                </c:pt>
                <c:pt idx="27">
                  <c:v>0.0</c:v>
                </c:pt>
                <c:pt idx="28">
                  <c:v>0.0</c:v>
                </c:pt>
                <c:pt idx="29">
                  <c:v>1.0</c:v>
                </c:pt>
                <c:pt idx="30">
                  <c:v>0.0</c:v>
                </c:pt>
                <c:pt idx="31">
                  <c:v>0.0</c:v>
                </c:pt>
                <c:pt idx="32">
                  <c:v>0.0</c:v>
                </c:pt>
                <c:pt idx="33">
                  <c:v>2.0</c:v>
                </c:pt>
                <c:pt idx="34">
                  <c:v>0.0</c:v>
                </c:pt>
                <c:pt idx="35">
                  <c:v>0.0</c:v>
                </c:pt>
                <c:pt idx="36">
                  <c:v>1.0</c:v>
                </c:pt>
                <c:pt idx="37">
                  <c:v>0.0</c:v>
                </c:pt>
                <c:pt idx="38">
                  <c:v>0.0</c:v>
                </c:pt>
                <c:pt idx="39">
                  <c:v>0.0</c:v>
                </c:pt>
                <c:pt idx="40">
                  <c:v>0.0</c:v>
                </c:pt>
                <c:pt idx="41">
                  <c:v>0.0</c:v>
                </c:pt>
                <c:pt idx="42">
                  <c:v>11.0</c:v>
                </c:pt>
              </c:numCache>
            </c:numRef>
          </c:val>
          <c:smooth val="0"/>
        </c:ser>
        <c:dLbls>
          <c:showLegendKey val="0"/>
          <c:showVal val="0"/>
          <c:showCatName val="0"/>
          <c:showSerName val="0"/>
          <c:showPercent val="0"/>
          <c:showBubbleSize val="0"/>
        </c:dLbls>
        <c:marker val="1"/>
        <c:smooth val="0"/>
        <c:axId val="2091659864"/>
        <c:axId val="2091665256"/>
      </c:lineChart>
      <c:catAx>
        <c:axId val="2091659864"/>
        <c:scaling>
          <c:orientation val="minMax"/>
        </c:scaling>
        <c:delete val="0"/>
        <c:axPos val="b"/>
        <c:title>
          <c:tx>
            <c:rich>
              <a:bodyPr/>
              <a:lstStyle/>
              <a:p>
                <a:pPr>
                  <a:defRPr sz="1400"/>
                </a:pPr>
                <a:r>
                  <a:rPr lang="en-US" sz="1400"/>
                  <a:t>Year</a:t>
                </a:r>
              </a:p>
            </c:rich>
          </c:tx>
          <c:layout/>
          <c:overlay val="0"/>
        </c:title>
        <c:numFmt formatCode="General" sourceLinked="1"/>
        <c:majorTickMark val="out"/>
        <c:minorTickMark val="none"/>
        <c:tickLblPos val="nextTo"/>
        <c:txPr>
          <a:bodyPr/>
          <a:lstStyle/>
          <a:p>
            <a:pPr>
              <a:defRPr sz="1400"/>
            </a:pPr>
            <a:endParaRPr lang="en-US"/>
          </a:p>
        </c:txPr>
        <c:crossAx val="2091665256"/>
        <c:crosses val="autoZero"/>
        <c:auto val="1"/>
        <c:lblAlgn val="ctr"/>
        <c:lblOffset val="100"/>
        <c:tickLblSkip val="5"/>
        <c:tickMarkSkip val="5"/>
        <c:noMultiLvlLbl val="0"/>
      </c:catAx>
      <c:valAx>
        <c:axId val="2091665256"/>
        <c:scaling>
          <c:orientation val="minMax"/>
        </c:scaling>
        <c:delete val="0"/>
        <c:axPos val="l"/>
        <c:majorGridlines/>
        <c:title>
          <c:tx>
            <c:rich>
              <a:bodyPr rot="-5400000" vert="horz"/>
              <a:lstStyle/>
              <a:p>
                <a:pPr>
                  <a:defRPr sz="1400"/>
                </a:pPr>
                <a:r>
                  <a:rPr lang="en-US" sz="1400"/>
                  <a:t>Number of Days</a:t>
                </a:r>
              </a:p>
            </c:rich>
          </c:tx>
          <c:layout/>
          <c:overlay val="0"/>
        </c:title>
        <c:numFmt formatCode="General" sourceLinked="1"/>
        <c:majorTickMark val="out"/>
        <c:minorTickMark val="none"/>
        <c:tickLblPos val="nextTo"/>
        <c:txPr>
          <a:bodyPr/>
          <a:lstStyle/>
          <a:p>
            <a:pPr>
              <a:defRPr sz="1400"/>
            </a:pPr>
            <a:endParaRPr lang="en-US"/>
          </a:p>
        </c:txPr>
        <c:crossAx val="2091659864"/>
        <c:crosses val="autoZero"/>
        <c:crossBetween val="between"/>
      </c:valAx>
      <c:spPr>
        <a:gradFill>
          <a:gsLst>
            <a:gs pos="0">
              <a:srgbClr val="FACDA8"/>
            </a:gs>
            <a:gs pos="100000">
              <a:srgbClr val="EC7C4A"/>
            </a:gs>
          </a:gsLst>
          <a:lin ang="5400000" scaled="0"/>
        </a:gradFill>
      </c:spPr>
    </c:plotArea>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Number of Days with</a:t>
            </a:r>
            <a:r>
              <a:rPr lang="en-US" sz="2000" baseline="0" dirty="0"/>
              <a:t> a Maximum Temperature Greater Than </a:t>
            </a:r>
            <a:endParaRPr lang="en-US" sz="2000" baseline="0" dirty="0" smtClean="0"/>
          </a:p>
          <a:p>
            <a:pPr>
              <a:defRPr/>
            </a:pPr>
            <a:r>
              <a:rPr lang="en-US" sz="2000" baseline="0" dirty="0" smtClean="0"/>
              <a:t>or </a:t>
            </a:r>
            <a:r>
              <a:rPr lang="en-US" sz="2000" baseline="0" dirty="0"/>
              <a:t>Equal to 100</a:t>
            </a:r>
            <a:r>
              <a:rPr lang="en-US" sz="2000" baseline="0" dirty="0">
                <a:latin typeface="Calibri"/>
              </a:rPr>
              <a:t>°</a:t>
            </a:r>
            <a:r>
              <a:rPr lang="en-US" sz="2000" b="1" i="0" u="none" strike="noStrike" baseline="0" dirty="0">
                <a:latin typeface="+mn-lt"/>
              </a:rPr>
              <a:t>F</a:t>
            </a:r>
            <a:endParaRPr lang="en-US" sz="2000" dirty="0"/>
          </a:p>
        </c:rich>
      </c:tx>
      <c:layout>
        <c:manualLayout>
          <c:xMode val="edge"/>
          <c:yMode val="edge"/>
          <c:x val="0.131058617672791"/>
          <c:y val="0.0197142722429158"/>
        </c:manualLayout>
      </c:layout>
      <c:overlay val="0"/>
    </c:title>
    <c:autoTitleDeleted val="0"/>
    <c:plotArea>
      <c:layout>
        <c:manualLayout>
          <c:layoutTarget val="inner"/>
          <c:xMode val="edge"/>
          <c:yMode val="edge"/>
          <c:x val="0.0785670480510325"/>
          <c:y val="0.189716153750001"/>
          <c:w val="0.887755438337199"/>
          <c:h val="0.676451789486907"/>
        </c:manualLayout>
      </c:layout>
      <c:lineChart>
        <c:grouping val="standard"/>
        <c:varyColors val="0"/>
        <c:ser>
          <c:idx val="0"/>
          <c:order val="0"/>
          <c:spPr>
            <a:ln>
              <a:solidFill>
                <a:schemeClr val="accent2">
                  <a:lumMod val="75000"/>
                </a:schemeClr>
              </a:solidFill>
            </a:ln>
          </c:spPr>
          <c:marker>
            <c:spPr>
              <a:solidFill>
                <a:schemeClr val="accent2">
                  <a:lumMod val="75000"/>
                </a:schemeClr>
              </a:solidFill>
              <a:ln>
                <a:solidFill>
                  <a:srgbClr val="C0504D">
                    <a:lumMod val="75000"/>
                  </a:srgbClr>
                </a:solidFill>
              </a:ln>
            </c:spPr>
          </c:marker>
          <c:trendline>
            <c:trendlineType val="linear"/>
            <c:dispRSqr val="0"/>
            <c:dispEq val="0"/>
          </c:trendline>
          <c:cat>
            <c:numRef>
              <c:f>'# Tmax &gt; 100'!$A$26:$A$68</c:f>
              <c:numCache>
                <c:formatCode>General</c:formatCode>
                <c:ptCount val="43"/>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numCache>
            </c:numRef>
          </c:cat>
          <c:val>
            <c:numRef>
              <c:f>'# Tmax &gt; 100'!$B$26:$B$68</c:f>
              <c:numCache>
                <c:formatCode>General</c:formatCode>
                <c:ptCount val="43"/>
                <c:pt idx="0">
                  <c:v>0.0</c:v>
                </c:pt>
                <c:pt idx="1">
                  <c:v>0.0</c:v>
                </c:pt>
                <c:pt idx="2">
                  <c:v>0.0</c:v>
                </c:pt>
                <c:pt idx="3">
                  <c:v>0.0</c:v>
                </c:pt>
                <c:pt idx="4">
                  <c:v>7.0</c:v>
                </c:pt>
                <c:pt idx="5">
                  <c:v>0.0</c:v>
                </c:pt>
                <c:pt idx="6">
                  <c:v>0.0</c:v>
                </c:pt>
                <c:pt idx="7">
                  <c:v>8.0</c:v>
                </c:pt>
                <c:pt idx="8">
                  <c:v>0.0</c:v>
                </c:pt>
                <c:pt idx="9">
                  <c:v>0.0</c:v>
                </c:pt>
                <c:pt idx="10">
                  <c:v>2.0</c:v>
                </c:pt>
                <c:pt idx="11">
                  <c:v>0.0</c:v>
                </c:pt>
                <c:pt idx="12">
                  <c:v>0.0</c:v>
                </c:pt>
                <c:pt idx="13">
                  <c:v>13.0</c:v>
                </c:pt>
                <c:pt idx="14">
                  <c:v>2.0</c:v>
                </c:pt>
                <c:pt idx="15">
                  <c:v>1.0</c:v>
                </c:pt>
                <c:pt idx="16">
                  <c:v>0.0</c:v>
                </c:pt>
                <c:pt idx="17">
                  <c:v>2.0</c:v>
                </c:pt>
                <c:pt idx="18">
                  <c:v>10.0</c:v>
                </c:pt>
                <c:pt idx="19">
                  <c:v>0.0</c:v>
                </c:pt>
                <c:pt idx="20">
                  <c:v>0.0</c:v>
                </c:pt>
                <c:pt idx="21">
                  <c:v>0.0</c:v>
                </c:pt>
                <c:pt idx="22">
                  <c:v>0.0</c:v>
                </c:pt>
                <c:pt idx="23">
                  <c:v>0.0</c:v>
                </c:pt>
                <c:pt idx="24">
                  <c:v>0.0</c:v>
                </c:pt>
                <c:pt idx="25">
                  <c:v>2.0</c:v>
                </c:pt>
                <c:pt idx="26">
                  <c:v>0.0</c:v>
                </c:pt>
                <c:pt idx="27">
                  <c:v>0.0</c:v>
                </c:pt>
                <c:pt idx="28">
                  <c:v>0.0</c:v>
                </c:pt>
                <c:pt idx="29">
                  <c:v>1.0</c:v>
                </c:pt>
                <c:pt idx="30">
                  <c:v>0.0</c:v>
                </c:pt>
                <c:pt idx="31">
                  <c:v>0.0</c:v>
                </c:pt>
                <c:pt idx="32">
                  <c:v>0.0</c:v>
                </c:pt>
                <c:pt idx="33">
                  <c:v>2.0</c:v>
                </c:pt>
                <c:pt idx="34">
                  <c:v>0.0</c:v>
                </c:pt>
                <c:pt idx="35">
                  <c:v>0.0</c:v>
                </c:pt>
                <c:pt idx="36">
                  <c:v>1.0</c:v>
                </c:pt>
                <c:pt idx="37">
                  <c:v>0.0</c:v>
                </c:pt>
                <c:pt idx="38">
                  <c:v>0.0</c:v>
                </c:pt>
                <c:pt idx="39">
                  <c:v>0.0</c:v>
                </c:pt>
                <c:pt idx="40">
                  <c:v>0.0</c:v>
                </c:pt>
                <c:pt idx="41">
                  <c:v>0.0</c:v>
                </c:pt>
                <c:pt idx="42">
                  <c:v>11.0</c:v>
                </c:pt>
              </c:numCache>
            </c:numRef>
          </c:val>
          <c:smooth val="0"/>
        </c:ser>
        <c:dLbls>
          <c:showLegendKey val="0"/>
          <c:showVal val="0"/>
          <c:showCatName val="0"/>
          <c:showSerName val="0"/>
          <c:showPercent val="0"/>
          <c:showBubbleSize val="0"/>
        </c:dLbls>
        <c:marker val="1"/>
        <c:smooth val="0"/>
        <c:axId val="2091723192"/>
        <c:axId val="2091728584"/>
      </c:lineChart>
      <c:catAx>
        <c:axId val="2091723192"/>
        <c:scaling>
          <c:orientation val="minMax"/>
        </c:scaling>
        <c:delete val="0"/>
        <c:axPos val="b"/>
        <c:title>
          <c:tx>
            <c:rich>
              <a:bodyPr/>
              <a:lstStyle/>
              <a:p>
                <a:pPr>
                  <a:defRPr sz="1400"/>
                </a:pPr>
                <a:r>
                  <a:rPr lang="en-US" sz="1400"/>
                  <a:t>Year</a:t>
                </a:r>
              </a:p>
            </c:rich>
          </c:tx>
          <c:layout/>
          <c:overlay val="0"/>
        </c:title>
        <c:numFmt formatCode="General" sourceLinked="1"/>
        <c:majorTickMark val="out"/>
        <c:minorTickMark val="none"/>
        <c:tickLblPos val="nextTo"/>
        <c:txPr>
          <a:bodyPr/>
          <a:lstStyle/>
          <a:p>
            <a:pPr>
              <a:defRPr sz="1400"/>
            </a:pPr>
            <a:endParaRPr lang="en-US"/>
          </a:p>
        </c:txPr>
        <c:crossAx val="2091728584"/>
        <c:crosses val="autoZero"/>
        <c:auto val="1"/>
        <c:lblAlgn val="ctr"/>
        <c:lblOffset val="100"/>
        <c:tickLblSkip val="5"/>
        <c:tickMarkSkip val="5"/>
        <c:noMultiLvlLbl val="0"/>
      </c:catAx>
      <c:valAx>
        <c:axId val="2091728584"/>
        <c:scaling>
          <c:orientation val="minMax"/>
        </c:scaling>
        <c:delete val="0"/>
        <c:axPos val="l"/>
        <c:majorGridlines/>
        <c:title>
          <c:tx>
            <c:rich>
              <a:bodyPr rot="-5400000" vert="horz"/>
              <a:lstStyle/>
              <a:p>
                <a:pPr>
                  <a:defRPr sz="1400"/>
                </a:pPr>
                <a:r>
                  <a:rPr lang="en-US" sz="1400"/>
                  <a:t>Number of Days</a:t>
                </a:r>
              </a:p>
            </c:rich>
          </c:tx>
          <c:layout/>
          <c:overlay val="0"/>
        </c:title>
        <c:numFmt formatCode="General" sourceLinked="1"/>
        <c:majorTickMark val="out"/>
        <c:minorTickMark val="none"/>
        <c:tickLblPos val="nextTo"/>
        <c:txPr>
          <a:bodyPr/>
          <a:lstStyle/>
          <a:p>
            <a:pPr>
              <a:defRPr sz="1400"/>
            </a:pPr>
            <a:endParaRPr lang="en-US"/>
          </a:p>
        </c:txPr>
        <c:crossAx val="2091723192"/>
        <c:crosses val="autoZero"/>
        <c:crossBetween val="between"/>
      </c:valAx>
      <c:spPr>
        <a:gradFill>
          <a:gsLst>
            <a:gs pos="0">
              <a:srgbClr val="FACDA8"/>
            </a:gs>
            <a:gs pos="100000">
              <a:srgbClr val="EC7C4A"/>
            </a:gs>
          </a:gsLst>
          <a:lin ang="5400000" scaled="0"/>
        </a:gradFill>
      </c:spPr>
    </c:plotArea>
    <c:plotVisOnly val="1"/>
    <c:dispBlanksAs val="gap"/>
    <c:showDLblsOverMax val="0"/>
  </c:chart>
  <c:spPr>
    <a:ln>
      <a:solidFill>
        <a:schemeClr val="tx1"/>
      </a:solidFill>
    </a:ln>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image" Target="../media/image25.png"/><Relationship Id="rId2"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image" Target="../media/image25.png"/><Relationship Id="rId2"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11/14/12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190969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b="1">
                <a:solidFill>
                  <a:schemeClr val="tx1"/>
                </a:solidFill>
                <a:latin typeface="Arial" charset="0"/>
                <a:ea typeface="ＭＳ Ｐゴシック" charset="0"/>
                <a:cs typeface="ＭＳ Ｐゴシック" charset="0"/>
              </a:defRPr>
            </a:lvl1pPr>
            <a:lvl2pPr marL="702756" indent="-270291" defTabSz="914485" eaLnBrk="0" hangingPunct="0">
              <a:defRPr sz="2300" b="1">
                <a:solidFill>
                  <a:schemeClr val="tx1"/>
                </a:solidFill>
                <a:latin typeface="Arial" charset="0"/>
                <a:ea typeface="ＭＳ Ｐゴシック" charset="0"/>
              </a:defRPr>
            </a:lvl2pPr>
            <a:lvl3pPr marL="1081164" indent="-216233" defTabSz="914485" eaLnBrk="0" hangingPunct="0">
              <a:defRPr sz="2300" b="1">
                <a:solidFill>
                  <a:schemeClr val="tx1"/>
                </a:solidFill>
                <a:latin typeface="Arial" charset="0"/>
                <a:ea typeface="ＭＳ Ｐゴシック" charset="0"/>
              </a:defRPr>
            </a:lvl3pPr>
            <a:lvl4pPr marL="1513629" indent="-216233" defTabSz="914485" eaLnBrk="0" hangingPunct="0">
              <a:defRPr sz="2300" b="1">
                <a:solidFill>
                  <a:schemeClr val="tx1"/>
                </a:solidFill>
                <a:latin typeface="Arial" charset="0"/>
                <a:ea typeface="ＭＳ Ｐゴシック" charset="0"/>
              </a:defRPr>
            </a:lvl4pPr>
            <a:lvl5pPr marL="1946095" indent="-216233" defTabSz="914485" eaLnBrk="0" hangingPunct="0">
              <a:defRPr sz="2300" b="1">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b="1">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b="1">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b="1">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b="1">
                <a:solidFill>
                  <a:schemeClr val="tx1"/>
                </a:solidFill>
                <a:latin typeface="Arial" charset="0"/>
                <a:ea typeface="ＭＳ Ｐゴシック" charset="0"/>
              </a:defRPr>
            </a:lvl9pPr>
          </a:lstStyle>
          <a:p>
            <a:pPr eaLnBrk="1" hangingPunct="1"/>
            <a:fld id="{F3636DEE-4022-8849-B473-F3ED62B4468F}" type="slidenum">
              <a:rPr lang="en-US" sz="1200" b="0"/>
              <a:pPr eaLnBrk="1" hangingPunct="1"/>
              <a:t>21</a:t>
            </a:fld>
            <a:endParaRPr lang="en-US"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31</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32</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33</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4</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5</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7</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9</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10</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Shown here is the frequency at the end of the century of what we consider now to be a 20 year heat wave. Instead of once every 20 years, these temperatures would be experienced every other year or so over most of the continental US in this business as usual scenario.</a:t>
            </a:r>
          </a:p>
        </p:txBody>
      </p:sp>
      <p:sp>
        <p:nvSpPr>
          <p:cNvPr id="57348" name="Slide Number Placeholder 3"/>
          <p:cNvSpPr>
            <a:spLocks noGrp="1"/>
          </p:cNvSpPr>
          <p:nvPr>
            <p:ph type="sldNum" sz="quarter" idx="5"/>
          </p:nvPr>
        </p:nvSpPr>
        <p:spPr bwMode="auto">
          <a:noFill/>
          <a:ln>
            <a:miter lim="800000"/>
            <a:headEnd/>
            <a:tailEnd/>
          </a:ln>
        </p:spPr>
        <p:txBody>
          <a:bodyPr/>
          <a:lstStyle/>
          <a:p>
            <a:fld id="{1F4C9523-2771-8D45-A6FE-2F89889506FD}" type="slidenum">
              <a:rPr lang="en-US" smtClean="0">
                <a:latin typeface="Arial" pitchFamily="29" charset="0"/>
                <a:ea typeface="ＭＳ Ｐゴシック" pitchFamily="29" charset="-128"/>
                <a:cs typeface="ＭＳ Ｐゴシック" pitchFamily="29" charset="-128"/>
              </a:rPr>
              <a:pPr/>
              <a:t>12</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b="1">
                <a:solidFill>
                  <a:schemeClr val="tx1"/>
                </a:solidFill>
                <a:latin typeface="Arial" charset="0"/>
                <a:ea typeface="ＭＳ Ｐゴシック" charset="0"/>
                <a:cs typeface="ＭＳ Ｐゴシック" charset="0"/>
              </a:defRPr>
            </a:lvl1pPr>
            <a:lvl2pPr marL="702756" indent="-270291" defTabSz="914485" eaLnBrk="0" hangingPunct="0">
              <a:defRPr sz="2300" b="1">
                <a:solidFill>
                  <a:schemeClr val="tx1"/>
                </a:solidFill>
                <a:latin typeface="Arial" charset="0"/>
                <a:ea typeface="ＭＳ Ｐゴシック" charset="0"/>
              </a:defRPr>
            </a:lvl2pPr>
            <a:lvl3pPr marL="1081164" indent="-216233" defTabSz="914485" eaLnBrk="0" hangingPunct="0">
              <a:defRPr sz="2300" b="1">
                <a:solidFill>
                  <a:schemeClr val="tx1"/>
                </a:solidFill>
                <a:latin typeface="Arial" charset="0"/>
                <a:ea typeface="ＭＳ Ｐゴシック" charset="0"/>
              </a:defRPr>
            </a:lvl3pPr>
            <a:lvl4pPr marL="1513629" indent="-216233" defTabSz="914485" eaLnBrk="0" hangingPunct="0">
              <a:defRPr sz="2300" b="1">
                <a:solidFill>
                  <a:schemeClr val="tx1"/>
                </a:solidFill>
                <a:latin typeface="Arial" charset="0"/>
                <a:ea typeface="ＭＳ Ｐゴシック" charset="0"/>
              </a:defRPr>
            </a:lvl4pPr>
            <a:lvl5pPr marL="1946095" indent="-216233" defTabSz="914485" eaLnBrk="0" hangingPunct="0">
              <a:defRPr sz="2300" b="1">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b="1">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b="1">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b="1">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b="1">
                <a:solidFill>
                  <a:schemeClr val="tx1"/>
                </a:solidFill>
                <a:latin typeface="Arial" charset="0"/>
                <a:ea typeface="ＭＳ Ｐゴシック" charset="0"/>
              </a:defRPr>
            </a:lvl9pPr>
          </a:lstStyle>
          <a:p>
            <a:pPr eaLnBrk="1" hangingPunct="1"/>
            <a:fld id="{698B2A75-8EEE-074D-ACB8-1F7C42B79C16}" type="slidenum">
              <a:rPr lang="en-US" sz="1200" b="0"/>
              <a:pPr eaLnBrk="1" hangingPunct="1"/>
              <a:t>13</a:t>
            </a:fld>
            <a:endParaRPr 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11/14/12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11/14/12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11/14/12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11/14/12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11/14/12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extLst>
      <p:ext uri="{BB962C8B-B14F-4D97-AF65-F5344CB8AC3E}">
        <p14:creationId xmlns:p14="http://schemas.microsoft.com/office/powerpoint/2010/main" val="12360616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11/14/12</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1"/>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gif"/></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1.gif"/><Relationship Id="rId5" Type="http://schemas.openxmlformats.org/officeDocument/2006/relationships/image" Target="../media/image22.gi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mate.engineering.iastate.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extLst>
      <p:ext uri="{BB962C8B-B14F-4D97-AF65-F5344CB8AC3E}">
        <p14:creationId xmlns:p14="http://schemas.microsoft.com/office/powerpoint/2010/main" val="13023027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812800" y="4250268"/>
            <a:ext cx="4157663" cy="830997"/>
          </a:xfrm>
          <a:prstGeom prst="rect">
            <a:avLst/>
          </a:prstGeom>
          <a:solidFill>
            <a:schemeClr val="bg1"/>
          </a:solidFill>
          <a:ln w="38100" cmpd="sng">
            <a:solidFill>
              <a:srgbClr val="FF0000"/>
            </a:solidFill>
          </a:ln>
        </p:spPr>
        <p:txBody>
          <a:bodyPr wrap="square" rtlCol="0">
            <a:spAutoFit/>
          </a:bodyPr>
          <a:lstStyle/>
          <a:p>
            <a:r>
              <a:rPr lang="en-US" sz="2400" b="1" dirty="0" smtClean="0">
                <a:solidFill>
                  <a:srgbClr val="FF0000"/>
                </a:solidFill>
              </a:rPr>
              <a:t>Current Des Moines average is  &lt; 1.4 days per year over 100</a:t>
            </a:r>
            <a:r>
              <a:rPr lang="en-US" sz="2400" b="1" baseline="30000" dirty="0" smtClean="0">
                <a:solidFill>
                  <a:srgbClr val="FF0000"/>
                </a:solidFill>
              </a:rPr>
              <a:t>o</a:t>
            </a:r>
            <a:r>
              <a:rPr lang="en-US" sz="2400" b="1" dirty="0" smtClean="0">
                <a:solidFill>
                  <a:srgbClr val="FF0000"/>
                </a:solidFill>
              </a:rPr>
              <a:t>F</a:t>
            </a:r>
            <a:endParaRPr lang="en-US" sz="2400" b="1" dirty="0">
              <a:solidFill>
                <a:srgbClr val="FF0000"/>
              </a:solidFill>
            </a:endParaRPr>
          </a:p>
        </p:txBody>
      </p:sp>
    </p:spTree>
    <p:extLst>
      <p:ext uri="{BB962C8B-B14F-4D97-AF65-F5344CB8AC3E}">
        <p14:creationId xmlns:p14="http://schemas.microsoft.com/office/powerpoint/2010/main" val="6602827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02933" y="3773169"/>
            <a:ext cx="1357124" cy="2585323"/>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a:t>
            </a:r>
          </a:p>
          <a:p>
            <a:endParaRPr lang="en-US" dirty="0">
              <a:solidFill>
                <a:srgbClr val="FF0000"/>
              </a:solidFill>
            </a:endParaRPr>
          </a:p>
          <a:p>
            <a:r>
              <a:rPr lang="en-US" dirty="0" smtClean="0">
                <a:solidFill>
                  <a:srgbClr val="FF0000"/>
                </a:solidFill>
              </a:rPr>
              <a:t>CAUTION:  High uncertainty </a:t>
            </a:r>
            <a:endParaRPr lang="en-US" dirty="0">
              <a:solidFill>
                <a:srgbClr val="FF0000"/>
              </a:solidFill>
            </a:endParaRPr>
          </a:p>
        </p:txBody>
      </p:sp>
    </p:spTree>
    <p:extLst>
      <p:ext uri="{BB962C8B-B14F-4D97-AF65-F5344CB8AC3E}">
        <p14:creationId xmlns:p14="http://schemas.microsoft.com/office/powerpoint/2010/main" val="37793090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528" y="1146596"/>
            <a:ext cx="8218272" cy="1143000"/>
          </a:xfrm>
        </p:spPr>
        <p:txBody>
          <a:bodyPr>
            <a:normAutofit fontScale="90000"/>
          </a:bodyPr>
          <a:lstStyle/>
          <a:p>
            <a:pPr>
              <a:defRPr/>
            </a:pPr>
            <a:r>
              <a:rPr lang="en-US" sz="3600" b="1" dirty="0" smtClean="0">
                <a:ea typeface="ＭＳ Ｐゴシック" pitchFamily="-111" charset="-128"/>
                <a:cs typeface="ＭＳ Ｐゴシック" pitchFamily="-111" charset="-128"/>
              </a:rPr>
              <a:t>Extreme weather events become more common</a:t>
            </a:r>
          </a:p>
        </p:txBody>
      </p:sp>
      <p:sp>
        <p:nvSpPr>
          <p:cNvPr id="38915" name="Content Placeholder 2"/>
          <p:cNvSpPr>
            <a:spLocks noGrp="1"/>
          </p:cNvSpPr>
          <p:nvPr>
            <p:ph idx="1"/>
          </p:nvPr>
        </p:nvSpPr>
        <p:spPr>
          <a:xfrm>
            <a:off x="76200" y="2465798"/>
            <a:ext cx="8610600" cy="3806161"/>
          </a:xfrm>
        </p:spPr>
        <p:txBody>
          <a:bodyPr>
            <a:noAutofit/>
          </a:bodyPr>
          <a:lstStyle/>
          <a:p>
            <a:pPr>
              <a:buFont typeface="Arial" pitchFamily="-111" charset="0"/>
              <a:buChar char="•"/>
              <a:defRPr/>
            </a:pPr>
            <a:r>
              <a:rPr lang="en-US" sz="2400" b="1" dirty="0" smtClean="0">
                <a:solidFill>
                  <a:srgbClr val="708F24"/>
                </a:solidFill>
                <a:ea typeface="ＭＳ Ｐゴシック" pitchFamily="-111" charset="-128"/>
                <a:cs typeface="ＭＳ Ｐゴシック" pitchFamily="-111" charset="-128"/>
              </a:rPr>
              <a:t>Events now considered rare will become commonplace.</a:t>
            </a:r>
          </a:p>
          <a:p>
            <a:pPr>
              <a:buFont typeface="Arial" pitchFamily="-111" charset="0"/>
              <a:buChar char="•"/>
              <a:defRPr/>
            </a:pPr>
            <a:r>
              <a:rPr lang="en-US" sz="2400" b="1" dirty="0" smtClean="0">
                <a:solidFill>
                  <a:srgbClr val="708F24"/>
                </a:solidFill>
                <a:ea typeface="ＭＳ Ｐゴシック" pitchFamily="-111" charset="-128"/>
                <a:cs typeface="ＭＳ Ｐゴシック" pitchFamily="-111" charset="-128"/>
              </a:rPr>
              <a:t>Heat waves will likely become longer and more severe</a:t>
            </a:r>
          </a:p>
          <a:p>
            <a:pPr>
              <a:buFont typeface="Arial" pitchFamily="-111" charset="0"/>
              <a:buChar char="•"/>
              <a:defRPr/>
            </a:pPr>
            <a:r>
              <a:rPr lang="en-US" sz="2400" b="1" dirty="0" smtClean="0">
                <a:solidFill>
                  <a:srgbClr val="708F24"/>
                </a:solidFill>
                <a:ea typeface="ＭＳ Ｐゴシック" pitchFamily="-111" charset="-128"/>
                <a:cs typeface="ＭＳ Ｐゴシック" pitchFamily="-111" charset="-128"/>
              </a:rPr>
              <a:t>Droughts are likely to become more frequent and severe in some regions</a:t>
            </a:r>
          </a:p>
          <a:p>
            <a:pPr>
              <a:buFont typeface="Arial" pitchFamily="-111" charset="0"/>
              <a:buChar char="•"/>
              <a:defRPr/>
            </a:pPr>
            <a:r>
              <a:rPr lang="en-US" sz="2400" b="1" dirty="0" smtClean="0">
                <a:solidFill>
                  <a:srgbClr val="708F24"/>
                </a:solidFill>
                <a:ea typeface="ＭＳ Ｐゴシック" pitchFamily="-111" charset="-128"/>
                <a:cs typeface="ＭＳ Ｐゴシック" pitchFamily="-111" charset="-128"/>
              </a:rPr>
              <a:t>Likely increase in severe thunderstorms (and perhaps in tornadoes).</a:t>
            </a:r>
          </a:p>
          <a:p>
            <a:pPr>
              <a:buFont typeface="Arial" pitchFamily="-111" charset="0"/>
              <a:buChar char="•"/>
              <a:defRPr/>
            </a:pPr>
            <a:r>
              <a:rPr lang="en-US" sz="2400" b="1" dirty="0" smtClean="0">
                <a:solidFill>
                  <a:srgbClr val="708F24"/>
                </a:solidFill>
                <a:ea typeface="ＭＳ Ｐゴシック" pitchFamily="-111" charset="-128"/>
                <a:cs typeface="ＭＳ Ｐゴシック" pitchFamily="-111" charset="-128"/>
              </a:rPr>
              <a:t>Winter storm tracks are shifting northward and the strongest storms  are likely to become stronger and more frequent.</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extLst>
      <p:ext uri="{BB962C8B-B14F-4D97-AF65-F5344CB8AC3E}">
        <p14:creationId xmlns:p14="http://schemas.microsoft.com/office/powerpoint/2010/main" val="11181409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Corn yield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79625"/>
            <a:ext cx="67818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Box 2"/>
          <p:cNvSpPr txBox="1">
            <a:spLocks noChangeArrowheads="1"/>
          </p:cNvSpPr>
          <p:nvPr/>
        </p:nvSpPr>
        <p:spPr bwMode="auto">
          <a:xfrm>
            <a:off x="253826" y="1289050"/>
            <a:ext cx="8890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dirty="0">
                <a:solidFill>
                  <a:srgbClr val="0067AC"/>
                </a:solidFill>
              </a:rPr>
              <a:t>Extreme Events are Usually </a:t>
            </a:r>
            <a:r>
              <a:rPr lang="en-US" dirty="0" smtClean="0">
                <a:solidFill>
                  <a:srgbClr val="0067AC"/>
                </a:solidFill>
              </a:rPr>
              <a:t>Detrimental to Corn Production</a:t>
            </a:r>
            <a:endParaRPr lang="en-US" dirty="0">
              <a:solidFill>
                <a:srgbClr val="0067AC"/>
              </a:solidFill>
            </a:endParaRPr>
          </a:p>
        </p:txBody>
      </p:sp>
    </p:spTree>
    <p:extLst>
      <p:ext uri="{BB962C8B-B14F-4D97-AF65-F5344CB8AC3E}">
        <p14:creationId xmlns:p14="http://schemas.microsoft.com/office/powerpoint/2010/main" val="756617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P4.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866" y="1169504"/>
            <a:ext cx="4538133" cy="5688496"/>
          </a:xfrm>
          <a:prstGeom prst="rect">
            <a:avLst/>
          </a:prstGeom>
        </p:spPr>
      </p:pic>
      <p:sp>
        <p:nvSpPr>
          <p:cNvPr id="6" name="TextBox 5"/>
          <p:cNvSpPr txBox="1"/>
          <p:nvPr/>
        </p:nvSpPr>
        <p:spPr>
          <a:xfrm>
            <a:off x="0" y="1916669"/>
            <a:ext cx="4453467" cy="3908762"/>
          </a:xfrm>
          <a:prstGeom prst="rect">
            <a:avLst/>
          </a:prstGeom>
          <a:noFill/>
        </p:spPr>
        <p:txBody>
          <a:bodyPr wrap="square" rtlCol="0">
            <a:spAutoFit/>
          </a:bodyPr>
          <a:lstStyle/>
          <a:p>
            <a:r>
              <a:rPr lang="en-US" sz="4000" b="1" dirty="0" smtClean="0">
                <a:solidFill>
                  <a:srgbClr val="0067AC"/>
                </a:solidFill>
              </a:rPr>
              <a:t>Key Messages from </a:t>
            </a:r>
          </a:p>
          <a:p>
            <a:r>
              <a:rPr lang="en-US" sz="4000" b="1" dirty="0" smtClean="0">
                <a:solidFill>
                  <a:srgbClr val="0067AC"/>
                </a:solidFill>
              </a:rPr>
              <a:t>The 2008 USGCRP </a:t>
            </a:r>
          </a:p>
          <a:p>
            <a:r>
              <a:rPr lang="en-US" sz="4000" b="1" dirty="0" smtClean="0">
                <a:solidFill>
                  <a:srgbClr val="0067AC"/>
                </a:solidFill>
              </a:rPr>
              <a:t>Synthesis and</a:t>
            </a:r>
          </a:p>
          <a:p>
            <a:r>
              <a:rPr lang="en-US" sz="4000" b="1" dirty="0" smtClean="0">
                <a:solidFill>
                  <a:srgbClr val="0067AC"/>
                </a:solidFill>
              </a:rPr>
              <a:t>Assessment </a:t>
            </a:r>
          </a:p>
          <a:p>
            <a:r>
              <a:rPr lang="en-US" sz="4000" b="1" dirty="0" smtClean="0">
                <a:solidFill>
                  <a:srgbClr val="0067AC"/>
                </a:solidFill>
              </a:rPr>
              <a:t>Product 4.3</a:t>
            </a:r>
          </a:p>
          <a:p>
            <a:r>
              <a:rPr lang="en-US" sz="2400" b="1" dirty="0" smtClean="0">
                <a:solidFill>
                  <a:srgbClr val="0067AC"/>
                </a:solidFill>
              </a:rPr>
              <a:t>(now being updated by the National Climate Assessment)</a:t>
            </a:r>
            <a:endParaRPr lang="en-US" sz="2400" b="1" dirty="0">
              <a:solidFill>
                <a:srgbClr val="0067AC"/>
              </a:solidFill>
            </a:endParaRPr>
          </a:p>
        </p:txBody>
      </p:sp>
    </p:spTree>
    <p:extLst>
      <p:ext uri="{BB962C8B-B14F-4D97-AF65-F5344CB8AC3E}">
        <p14:creationId xmlns:p14="http://schemas.microsoft.com/office/powerpoint/2010/main" val="31680804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35199"/>
            <a:ext cx="8877299" cy="4842934"/>
          </a:xfrm>
        </p:spPr>
        <p:txBody>
          <a:bodyPr>
            <a:noAutofit/>
          </a:bodyPr>
          <a:lstStyle/>
          <a:p>
            <a:r>
              <a:rPr lang="en-US" sz="2000" dirty="0">
                <a:solidFill>
                  <a:srgbClr val="708F24"/>
                </a:solidFill>
              </a:rPr>
              <a:t>Climate </a:t>
            </a:r>
            <a:r>
              <a:rPr lang="en-US" sz="2000" dirty="0" smtClean="0">
                <a:solidFill>
                  <a:srgbClr val="708F24"/>
                </a:solidFill>
              </a:rPr>
              <a:t>changes are </a:t>
            </a:r>
            <a:r>
              <a:rPr lang="en-US" sz="2000" dirty="0">
                <a:solidFill>
                  <a:srgbClr val="708F24"/>
                </a:solidFill>
              </a:rPr>
              <a:t>already affecting U.S. water resources, agriculture, land resources, and biodiversity</a:t>
            </a:r>
            <a:endParaRPr lang="en-US" sz="2000" dirty="0" smtClean="0">
              <a:solidFill>
                <a:srgbClr val="708F24"/>
              </a:solidFill>
            </a:endParaRPr>
          </a:p>
          <a:p>
            <a:pPr algn="ctr"/>
            <a:endParaRPr lang="en-US" sz="1200" dirty="0" smtClean="0">
              <a:solidFill>
                <a:srgbClr val="708F24"/>
              </a:solidFill>
            </a:endParaRPr>
          </a:p>
          <a:p>
            <a:r>
              <a:rPr lang="en-US" sz="2000" dirty="0">
                <a:solidFill>
                  <a:srgbClr val="708F24"/>
                </a:solidFill>
              </a:rPr>
              <a:t>Climate change will continue to have </a:t>
            </a:r>
            <a:r>
              <a:rPr lang="en-US" sz="2000" dirty="0" smtClean="0">
                <a:solidFill>
                  <a:srgbClr val="708F24"/>
                </a:solidFill>
              </a:rPr>
              <a:t>significant </a:t>
            </a:r>
            <a:r>
              <a:rPr lang="en-US" sz="2000" dirty="0">
                <a:solidFill>
                  <a:srgbClr val="708F24"/>
                </a:solidFill>
              </a:rPr>
              <a:t>effects on these resources over the next few decades and </a:t>
            </a:r>
            <a:r>
              <a:rPr lang="en-US" sz="2000" dirty="0" smtClean="0">
                <a:solidFill>
                  <a:srgbClr val="708F24"/>
                </a:solidFill>
              </a:rPr>
              <a:t>beyond</a:t>
            </a:r>
          </a:p>
          <a:p>
            <a:endParaRPr lang="en-US" sz="1200" dirty="0" smtClean="0">
              <a:solidFill>
                <a:srgbClr val="708F24"/>
              </a:solidFill>
            </a:endParaRPr>
          </a:p>
          <a:p>
            <a:r>
              <a:rPr lang="en-US" sz="2000" dirty="0">
                <a:solidFill>
                  <a:srgbClr val="708F24"/>
                </a:solidFill>
              </a:rPr>
              <a:t>T</a:t>
            </a:r>
            <a:r>
              <a:rPr lang="en-US" sz="2000" dirty="0" smtClean="0">
                <a:solidFill>
                  <a:srgbClr val="708F24"/>
                </a:solidFill>
              </a:rPr>
              <a:t>he </a:t>
            </a:r>
            <a:r>
              <a:rPr lang="en-US" sz="2000" dirty="0">
                <a:solidFill>
                  <a:srgbClr val="708F24"/>
                </a:solidFill>
              </a:rPr>
              <a:t>life cycle of grain and oilseed crops will likely progress more </a:t>
            </a:r>
            <a:r>
              <a:rPr lang="en-US" sz="2000" dirty="0" smtClean="0">
                <a:solidFill>
                  <a:srgbClr val="708F24"/>
                </a:solidFill>
              </a:rPr>
              <a:t>rapidly</a:t>
            </a:r>
          </a:p>
          <a:p>
            <a:endParaRPr lang="en-US" sz="2000" dirty="0">
              <a:solidFill>
                <a:srgbClr val="708F24"/>
              </a:solidFill>
            </a:endParaRPr>
          </a:p>
          <a:p>
            <a:r>
              <a:rPr lang="en-US" sz="2000" dirty="0">
                <a:solidFill>
                  <a:srgbClr val="708F24"/>
                </a:solidFill>
              </a:rPr>
              <a:t>C</a:t>
            </a:r>
            <a:r>
              <a:rPr lang="en-US" sz="2000" dirty="0" smtClean="0">
                <a:solidFill>
                  <a:srgbClr val="708F24"/>
                </a:solidFill>
              </a:rPr>
              <a:t>rops </a:t>
            </a:r>
            <a:r>
              <a:rPr lang="en-US" sz="2000" dirty="0">
                <a:solidFill>
                  <a:srgbClr val="708F24"/>
                </a:solidFill>
              </a:rPr>
              <a:t>will increasingly begin to experience </a:t>
            </a:r>
            <a:r>
              <a:rPr lang="en-US" sz="2000" dirty="0" smtClean="0">
                <a:solidFill>
                  <a:srgbClr val="708F24"/>
                </a:solidFill>
              </a:rPr>
              <a:t>failure</a:t>
            </a:r>
          </a:p>
          <a:p>
            <a:endParaRPr lang="en-US" sz="1200" dirty="0">
              <a:solidFill>
                <a:srgbClr val="708F24"/>
              </a:solidFill>
            </a:endParaRPr>
          </a:p>
          <a:p>
            <a:r>
              <a:rPr lang="en-US" sz="2000" dirty="0" smtClean="0">
                <a:solidFill>
                  <a:srgbClr val="708F24"/>
                </a:solidFill>
              </a:rPr>
              <a:t>The </a:t>
            </a:r>
            <a:r>
              <a:rPr lang="en-US" sz="2000" dirty="0">
                <a:solidFill>
                  <a:srgbClr val="708F24"/>
                </a:solidFill>
              </a:rPr>
              <a:t>marketable yield of many horticultural crops – e.g., tomatoes, onions, fruits – is </a:t>
            </a:r>
            <a:r>
              <a:rPr lang="en-US" sz="2000" dirty="0" smtClean="0">
                <a:solidFill>
                  <a:srgbClr val="708F24"/>
                </a:solidFill>
              </a:rPr>
              <a:t>more </a:t>
            </a:r>
            <a:r>
              <a:rPr lang="en-US" sz="2000" dirty="0">
                <a:solidFill>
                  <a:srgbClr val="708F24"/>
                </a:solidFill>
              </a:rPr>
              <a:t>sensitive to climate change than grain and oilseed crops</a:t>
            </a:r>
            <a:r>
              <a:rPr lang="en-US" sz="2000" dirty="0" smtClean="0">
                <a:solidFill>
                  <a:srgbClr val="708F24"/>
                </a:solidFill>
              </a:rPr>
              <a:t>.</a:t>
            </a:r>
            <a:endParaRPr lang="en-US" sz="2000" dirty="0">
              <a:solidFill>
                <a:srgbClr val="708F24"/>
              </a:solidFill>
            </a:endParaRPr>
          </a:p>
        </p:txBody>
      </p:sp>
      <p:sp>
        <p:nvSpPr>
          <p:cNvPr id="2" name="TextBox 1"/>
          <p:cNvSpPr txBox="1"/>
          <p:nvPr/>
        </p:nvSpPr>
        <p:spPr>
          <a:xfrm>
            <a:off x="287866" y="6331466"/>
            <a:ext cx="8589433" cy="369332"/>
          </a:xfrm>
          <a:prstGeom prst="rect">
            <a:avLst/>
          </a:prstGeom>
          <a:noFill/>
        </p:spPr>
        <p:txBody>
          <a:bodyPr wrap="square" rtlCol="0">
            <a:spAutoFit/>
          </a:bodyPr>
          <a:lstStyle/>
          <a:p>
            <a:pPr algn="ctr"/>
            <a:r>
              <a:rPr lang="en-US" b="1" dirty="0">
                <a:solidFill>
                  <a:srgbClr val="0067AC"/>
                </a:solidFill>
              </a:rPr>
              <a:t>Key Messages from t</a:t>
            </a:r>
            <a:r>
              <a:rPr lang="en-US" b="1" dirty="0" smtClean="0">
                <a:solidFill>
                  <a:srgbClr val="0067AC"/>
                </a:solidFill>
              </a:rPr>
              <a:t>he </a:t>
            </a:r>
            <a:r>
              <a:rPr lang="en-US" b="1" dirty="0">
                <a:solidFill>
                  <a:srgbClr val="0067AC"/>
                </a:solidFill>
              </a:rPr>
              <a:t>2008 </a:t>
            </a:r>
            <a:r>
              <a:rPr lang="en-US" b="1" dirty="0" smtClean="0">
                <a:solidFill>
                  <a:srgbClr val="0067AC"/>
                </a:solidFill>
              </a:rPr>
              <a:t>Agriculture Chapter of USGCRP SAP 4.3</a:t>
            </a:r>
            <a:endParaRPr lang="en-US" b="1" dirty="0">
              <a:solidFill>
                <a:srgbClr val="0067AC"/>
              </a:solidFill>
            </a:endParaRPr>
          </a:p>
        </p:txBody>
      </p:sp>
      <p:sp>
        <p:nvSpPr>
          <p:cNvPr id="4" name="TextBox 3"/>
          <p:cNvSpPr txBox="1"/>
          <p:nvPr/>
        </p:nvSpPr>
        <p:spPr>
          <a:xfrm>
            <a:off x="423333" y="1456267"/>
            <a:ext cx="8026400" cy="584776"/>
          </a:xfrm>
          <a:prstGeom prst="rect">
            <a:avLst/>
          </a:prstGeom>
          <a:noFill/>
        </p:spPr>
        <p:txBody>
          <a:bodyPr wrap="square" rtlCol="0">
            <a:spAutoFit/>
          </a:bodyPr>
          <a:lstStyle/>
          <a:p>
            <a:pPr algn="ctr"/>
            <a:r>
              <a:rPr lang="en-US" sz="3200" b="1" dirty="0" smtClean="0">
                <a:solidFill>
                  <a:srgbClr val="0067AC"/>
                </a:solidFill>
              </a:rPr>
              <a:t>Projected Changes to US Agriculture</a:t>
            </a:r>
            <a:endParaRPr lang="en-US" sz="3200" b="1" dirty="0">
              <a:solidFill>
                <a:srgbClr val="0067AC"/>
              </a:solidFill>
            </a:endParaRPr>
          </a:p>
        </p:txBody>
      </p:sp>
    </p:spTree>
    <p:extLst>
      <p:ext uri="{BB962C8B-B14F-4D97-AF65-F5344CB8AC3E}">
        <p14:creationId xmlns:p14="http://schemas.microsoft.com/office/powerpoint/2010/main" val="24417018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e Temp effec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0966"/>
            <a:ext cx="9144000" cy="1629818"/>
          </a:xfrm>
          <a:prstGeom prst="rect">
            <a:avLst/>
          </a:prstGeom>
        </p:spPr>
      </p:pic>
      <p:sp>
        <p:nvSpPr>
          <p:cNvPr id="5" name="TextBox 4"/>
          <p:cNvSpPr txBox="1"/>
          <p:nvPr/>
        </p:nvSpPr>
        <p:spPr>
          <a:xfrm>
            <a:off x="287866" y="1354667"/>
            <a:ext cx="8703733" cy="1569660"/>
          </a:xfrm>
          <a:prstGeom prst="rect">
            <a:avLst/>
          </a:prstGeom>
          <a:noFill/>
        </p:spPr>
        <p:txBody>
          <a:bodyPr wrap="square" rtlCol="0">
            <a:spAutoFit/>
          </a:bodyPr>
          <a:lstStyle/>
          <a:p>
            <a:pPr algn="ctr"/>
            <a:r>
              <a:rPr lang="en-US" sz="3200" b="1" dirty="0" smtClean="0">
                <a:solidFill>
                  <a:srgbClr val="0067AC"/>
                </a:solidFill>
              </a:rPr>
              <a:t>Percent Changes in Crop Yield with </a:t>
            </a:r>
          </a:p>
          <a:p>
            <a:pPr algn="ctr"/>
            <a:r>
              <a:rPr lang="en-US" sz="3200" b="1" dirty="0" smtClean="0">
                <a:solidFill>
                  <a:srgbClr val="0067AC"/>
                </a:solidFill>
              </a:rPr>
              <a:t>Projected Changes in Annual Mean Temperature</a:t>
            </a:r>
          </a:p>
          <a:p>
            <a:pPr algn="ctr"/>
            <a:r>
              <a:rPr lang="en-US" sz="3200" b="1" dirty="0" smtClean="0">
                <a:solidFill>
                  <a:srgbClr val="0067AC"/>
                </a:solidFill>
              </a:rPr>
              <a:t>(not water or nutrient limited)</a:t>
            </a:r>
            <a:endParaRPr lang="en-US" sz="3200" b="1" dirty="0">
              <a:solidFill>
                <a:srgbClr val="0067AC"/>
              </a:solidFill>
            </a:endParaRPr>
          </a:p>
        </p:txBody>
      </p:sp>
      <p:sp>
        <p:nvSpPr>
          <p:cNvPr id="6" name="TextBox 5"/>
          <p:cNvSpPr txBox="1"/>
          <p:nvPr/>
        </p:nvSpPr>
        <p:spPr>
          <a:xfrm>
            <a:off x="118533" y="6334780"/>
            <a:ext cx="9025467" cy="523220"/>
          </a:xfrm>
          <a:prstGeom prst="rect">
            <a:avLst/>
          </a:prstGeom>
          <a:noFill/>
        </p:spPr>
        <p:txBody>
          <a:bodyPr wrap="square" rtlCol="0">
            <a:spAutoFit/>
          </a:bodyPr>
          <a:lstStyle/>
          <a:p>
            <a:r>
              <a:rPr lang="en-US" sz="1400" dirty="0">
                <a:solidFill>
                  <a:srgbClr val="708F24"/>
                </a:solidFill>
              </a:rPr>
              <a:t>Lee, J., S. </a:t>
            </a:r>
            <a:r>
              <a:rPr lang="en-US" sz="1400" dirty="0" err="1">
                <a:solidFill>
                  <a:srgbClr val="708F24"/>
                </a:solidFill>
              </a:rPr>
              <a:t>DeGryze</a:t>
            </a:r>
            <a:r>
              <a:rPr lang="en-US" sz="1400" dirty="0">
                <a:solidFill>
                  <a:srgbClr val="708F24"/>
                </a:solidFill>
              </a:rPr>
              <a:t>, and J. Six. 2011. Effect of climate change on field crop production in the California’s Central Valley. Climatic Change. 109(</a:t>
            </a:r>
            <a:r>
              <a:rPr lang="en-US" sz="1400" dirty="0" err="1">
                <a:solidFill>
                  <a:srgbClr val="708F24"/>
                </a:solidFill>
              </a:rPr>
              <a:t>Suppl</a:t>
            </a:r>
            <a:r>
              <a:rPr lang="en-US" sz="1400" dirty="0">
                <a:solidFill>
                  <a:srgbClr val="708F24"/>
                </a:solidFill>
              </a:rPr>
              <a:t>):S335-</a:t>
            </a:r>
            <a:r>
              <a:rPr lang="en-US" sz="1400" dirty="0" smtClean="0">
                <a:solidFill>
                  <a:srgbClr val="708F24"/>
                </a:solidFill>
              </a:rPr>
              <a:t>S353</a:t>
            </a:r>
            <a:endParaRPr lang="en-US" sz="1400" dirty="0">
              <a:solidFill>
                <a:srgbClr val="708F24"/>
              </a:solidFill>
            </a:endParaRPr>
          </a:p>
        </p:txBody>
      </p:sp>
      <p:sp>
        <p:nvSpPr>
          <p:cNvPr id="7" name="TextBox 6"/>
          <p:cNvSpPr txBox="1"/>
          <p:nvPr/>
        </p:nvSpPr>
        <p:spPr>
          <a:xfrm>
            <a:off x="1693333" y="5423172"/>
            <a:ext cx="5621867" cy="584776"/>
          </a:xfrm>
          <a:prstGeom prst="rect">
            <a:avLst/>
          </a:prstGeom>
          <a:noFill/>
        </p:spPr>
        <p:txBody>
          <a:bodyPr wrap="square" rtlCol="0">
            <a:spAutoFit/>
          </a:bodyPr>
          <a:lstStyle/>
          <a:p>
            <a:pPr algn="ctr"/>
            <a:r>
              <a:rPr lang="en-US" sz="3200" b="1" dirty="0" smtClean="0">
                <a:solidFill>
                  <a:srgbClr val="708F24"/>
                </a:solidFill>
              </a:rPr>
              <a:t>California Central Valley</a:t>
            </a:r>
            <a:endParaRPr lang="en-US" sz="3200" b="1" dirty="0">
              <a:solidFill>
                <a:srgbClr val="708F24"/>
              </a:solidFill>
            </a:endParaRPr>
          </a:p>
        </p:txBody>
      </p:sp>
    </p:spTree>
    <p:extLst>
      <p:ext uri="{BB962C8B-B14F-4D97-AF65-F5344CB8AC3E}">
        <p14:creationId xmlns:p14="http://schemas.microsoft.com/office/powerpoint/2010/main" val="4445298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if yield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210" y="1151468"/>
            <a:ext cx="6101790" cy="5706532"/>
          </a:xfrm>
          <a:prstGeom prst="rect">
            <a:avLst/>
          </a:prstGeom>
        </p:spPr>
      </p:pic>
      <p:sp>
        <p:nvSpPr>
          <p:cNvPr id="5" name="TextBox 4"/>
          <p:cNvSpPr txBox="1"/>
          <p:nvPr/>
        </p:nvSpPr>
        <p:spPr>
          <a:xfrm>
            <a:off x="155076" y="6113496"/>
            <a:ext cx="5774267" cy="738664"/>
          </a:xfrm>
          <a:prstGeom prst="rect">
            <a:avLst/>
          </a:prstGeom>
          <a:noFill/>
        </p:spPr>
        <p:txBody>
          <a:bodyPr wrap="square" rtlCol="0">
            <a:spAutoFit/>
          </a:bodyPr>
          <a:lstStyle/>
          <a:p>
            <a:r>
              <a:rPr lang="en-US" sz="1400" dirty="0"/>
              <a:t>Lee, J., S. </a:t>
            </a:r>
            <a:r>
              <a:rPr lang="en-US" sz="1400" dirty="0" err="1"/>
              <a:t>DeGryze</a:t>
            </a:r>
            <a:r>
              <a:rPr lang="en-US" sz="1400" dirty="0"/>
              <a:t>, and J. Six. 2011. Effect of climate change on field crop production in the California’s Central Valley. Climatic Change. 109(</a:t>
            </a:r>
            <a:r>
              <a:rPr lang="en-US" sz="1400" dirty="0" err="1"/>
              <a:t>Suppl</a:t>
            </a:r>
            <a:r>
              <a:rPr lang="en-US" sz="1400" dirty="0"/>
              <a:t>):S335-</a:t>
            </a:r>
            <a:r>
              <a:rPr lang="en-US" sz="1400" dirty="0" smtClean="0"/>
              <a:t>S353</a:t>
            </a:r>
            <a:endParaRPr lang="en-US" sz="1400" dirty="0"/>
          </a:p>
        </p:txBody>
      </p:sp>
      <p:sp>
        <p:nvSpPr>
          <p:cNvPr id="6" name="TextBox 5"/>
          <p:cNvSpPr txBox="1"/>
          <p:nvPr/>
        </p:nvSpPr>
        <p:spPr>
          <a:xfrm>
            <a:off x="0" y="1761067"/>
            <a:ext cx="2855944" cy="1569660"/>
          </a:xfrm>
          <a:prstGeom prst="rect">
            <a:avLst/>
          </a:prstGeom>
          <a:noFill/>
        </p:spPr>
        <p:txBody>
          <a:bodyPr wrap="square" rtlCol="0">
            <a:spAutoFit/>
          </a:bodyPr>
          <a:lstStyle/>
          <a:p>
            <a:r>
              <a:rPr lang="en-US" sz="3200" b="1" dirty="0" smtClean="0">
                <a:solidFill>
                  <a:srgbClr val="0067AC"/>
                </a:solidFill>
              </a:rPr>
              <a:t>Projected Yield Changes for California Crops</a:t>
            </a:r>
            <a:endParaRPr lang="en-US" sz="3200" b="1" dirty="0">
              <a:solidFill>
                <a:srgbClr val="0067AC"/>
              </a:solidFill>
            </a:endParaRPr>
          </a:p>
        </p:txBody>
      </p:sp>
      <p:sp>
        <p:nvSpPr>
          <p:cNvPr id="7" name="TextBox 6"/>
          <p:cNvSpPr txBox="1"/>
          <p:nvPr/>
        </p:nvSpPr>
        <p:spPr>
          <a:xfrm>
            <a:off x="321733" y="3725333"/>
            <a:ext cx="3708400" cy="1754327"/>
          </a:xfrm>
          <a:prstGeom prst="rect">
            <a:avLst/>
          </a:prstGeom>
          <a:noFill/>
        </p:spPr>
        <p:txBody>
          <a:bodyPr wrap="square" rtlCol="0">
            <a:spAutoFit/>
          </a:bodyPr>
          <a:lstStyle/>
          <a:p>
            <a:r>
              <a:rPr lang="en-US" b="1" dirty="0" smtClean="0">
                <a:solidFill>
                  <a:srgbClr val="708F24"/>
                </a:solidFill>
              </a:rPr>
              <a:t>Simulations using the DAYCENT </a:t>
            </a:r>
            <a:r>
              <a:rPr lang="en-US" b="1" dirty="0">
                <a:solidFill>
                  <a:srgbClr val="708F24"/>
                </a:solidFill>
              </a:rPr>
              <a:t>model while ensuring water supplies and nutrients were maintained at adequate </a:t>
            </a:r>
            <a:r>
              <a:rPr lang="en-US" b="1" dirty="0" smtClean="0">
                <a:solidFill>
                  <a:srgbClr val="708F24"/>
                </a:solidFill>
              </a:rPr>
              <a:t>levels under low (B1) and medium-high (A2) emissions scenarios. </a:t>
            </a:r>
            <a:endParaRPr lang="en-US" b="1" dirty="0">
              <a:solidFill>
                <a:srgbClr val="708F24"/>
              </a:solidFill>
            </a:endParaRPr>
          </a:p>
        </p:txBody>
      </p:sp>
    </p:spTree>
    <p:extLst>
      <p:ext uri="{BB962C8B-B14F-4D97-AF65-F5344CB8AC3E}">
        <p14:creationId xmlns:p14="http://schemas.microsoft.com/office/powerpoint/2010/main" val="10926043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67" y="1202267"/>
            <a:ext cx="8212666" cy="584776"/>
          </a:xfrm>
          <a:prstGeom prst="rect">
            <a:avLst/>
          </a:prstGeom>
          <a:noFill/>
        </p:spPr>
        <p:txBody>
          <a:bodyPr wrap="square" rtlCol="0">
            <a:spAutoFit/>
          </a:bodyPr>
          <a:lstStyle/>
          <a:p>
            <a:pPr algn="ctr"/>
            <a:r>
              <a:rPr lang="en-US" sz="3200" b="1" dirty="0" smtClean="0">
                <a:solidFill>
                  <a:srgbClr val="0067AC"/>
                </a:solidFill>
              </a:rPr>
              <a:t>Changes in Climate Relevant to Plant Stress</a:t>
            </a:r>
            <a:endParaRPr lang="en-US" sz="3200" b="1" dirty="0">
              <a:solidFill>
                <a:srgbClr val="0067AC"/>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810001" y="1787043"/>
            <a:ext cx="5334000" cy="5070957"/>
          </a:xfrm>
          <a:prstGeom prst="rect">
            <a:avLst/>
          </a:prstGeom>
        </p:spPr>
      </p:pic>
      <p:sp>
        <p:nvSpPr>
          <p:cNvPr id="3" name="TextBox 2"/>
          <p:cNvSpPr txBox="1"/>
          <p:nvPr/>
        </p:nvSpPr>
        <p:spPr>
          <a:xfrm>
            <a:off x="491069" y="3190346"/>
            <a:ext cx="3031066" cy="3139321"/>
          </a:xfrm>
          <a:prstGeom prst="rect">
            <a:avLst/>
          </a:prstGeom>
          <a:noFill/>
        </p:spPr>
        <p:txBody>
          <a:bodyPr wrap="square" rtlCol="0">
            <a:spAutoFit/>
          </a:bodyPr>
          <a:lstStyle/>
          <a:p>
            <a:r>
              <a:rPr lang="en-US" dirty="0" smtClean="0">
                <a:solidFill>
                  <a:srgbClr val="708F24"/>
                </a:solidFill>
              </a:rPr>
              <a:t>Number of chilling hours is projected to  rapidly </a:t>
            </a:r>
            <a:r>
              <a:rPr lang="en-US" dirty="0">
                <a:solidFill>
                  <a:srgbClr val="708F24"/>
                </a:solidFill>
              </a:rPr>
              <a:t>decrease </a:t>
            </a:r>
            <a:r>
              <a:rPr lang="en-US" dirty="0" smtClean="0">
                <a:solidFill>
                  <a:srgbClr val="708F24"/>
                </a:solidFill>
              </a:rPr>
              <a:t>over </a:t>
            </a:r>
            <a:r>
              <a:rPr lang="en-US" dirty="0">
                <a:solidFill>
                  <a:srgbClr val="708F24"/>
                </a:solidFill>
              </a:rPr>
              <a:t>the next 100 years</a:t>
            </a:r>
            <a:r>
              <a:rPr lang="en-US" dirty="0" smtClean="0">
                <a:solidFill>
                  <a:srgbClr val="708F24"/>
                </a:solidFill>
              </a:rPr>
              <a:t>.</a:t>
            </a:r>
          </a:p>
          <a:p>
            <a:endParaRPr lang="en-US" dirty="0">
              <a:solidFill>
                <a:srgbClr val="708F24"/>
              </a:solidFill>
            </a:endParaRPr>
          </a:p>
          <a:p>
            <a:r>
              <a:rPr lang="en-US" dirty="0" smtClean="0">
                <a:solidFill>
                  <a:srgbClr val="708F24"/>
                </a:solidFill>
              </a:rPr>
              <a:t>Trees </a:t>
            </a:r>
            <a:r>
              <a:rPr lang="en-US" dirty="0">
                <a:solidFill>
                  <a:srgbClr val="708F24"/>
                </a:solidFill>
              </a:rPr>
              <a:t>and grapes differ in their chilling </a:t>
            </a:r>
            <a:r>
              <a:rPr lang="en-US" dirty="0" smtClean="0">
                <a:solidFill>
                  <a:srgbClr val="708F24"/>
                </a:solidFill>
              </a:rPr>
              <a:t>requirements:</a:t>
            </a:r>
          </a:p>
          <a:p>
            <a:r>
              <a:rPr lang="en-US" dirty="0" smtClean="0">
                <a:solidFill>
                  <a:srgbClr val="708F24"/>
                </a:solidFill>
              </a:rPr>
              <a:t>	grapes:	 90</a:t>
            </a:r>
            <a:endParaRPr lang="en-US" dirty="0">
              <a:solidFill>
                <a:srgbClr val="708F24"/>
              </a:solidFill>
            </a:endParaRPr>
          </a:p>
          <a:p>
            <a:r>
              <a:rPr lang="en-US" dirty="0" smtClean="0">
                <a:solidFill>
                  <a:srgbClr val="708F24"/>
                </a:solidFill>
              </a:rPr>
              <a:t>	peaches </a:t>
            </a:r>
            <a:r>
              <a:rPr lang="en-US" dirty="0">
                <a:solidFill>
                  <a:srgbClr val="708F24"/>
                </a:solidFill>
              </a:rPr>
              <a:t>	</a:t>
            </a:r>
            <a:r>
              <a:rPr lang="en-US" dirty="0" smtClean="0">
                <a:solidFill>
                  <a:srgbClr val="708F24"/>
                </a:solidFill>
              </a:rPr>
              <a:t>225</a:t>
            </a:r>
            <a:endParaRPr lang="en-US" dirty="0">
              <a:solidFill>
                <a:srgbClr val="708F24"/>
              </a:solidFill>
            </a:endParaRPr>
          </a:p>
          <a:p>
            <a:r>
              <a:rPr lang="en-US" dirty="0" smtClean="0">
                <a:solidFill>
                  <a:srgbClr val="708F24"/>
                </a:solidFill>
              </a:rPr>
              <a:t>	apples </a:t>
            </a:r>
            <a:r>
              <a:rPr lang="en-US" dirty="0">
                <a:solidFill>
                  <a:srgbClr val="708F24"/>
                </a:solidFill>
              </a:rPr>
              <a:t>	</a:t>
            </a:r>
            <a:r>
              <a:rPr lang="en-US" dirty="0" smtClean="0">
                <a:solidFill>
                  <a:srgbClr val="708F24"/>
                </a:solidFill>
              </a:rPr>
              <a:t>400</a:t>
            </a:r>
          </a:p>
          <a:p>
            <a:r>
              <a:rPr lang="en-US" dirty="0" smtClean="0">
                <a:solidFill>
                  <a:srgbClr val="708F24"/>
                </a:solidFill>
              </a:rPr>
              <a:t>	cherries </a:t>
            </a:r>
            <a:r>
              <a:rPr lang="en-US" dirty="0">
                <a:solidFill>
                  <a:srgbClr val="708F24"/>
                </a:solidFill>
              </a:rPr>
              <a:t>	</a:t>
            </a:r>
            <a:r>
              <a:rPr lang="en-US" dirty="0" smtClean="0">
                <a:solidFill>
                  <a:srgbClr val="708F24"/>
                </a:solidFill>
              </a:rPr>
              <a:t>900</a:t>
            </a:r>
            <a:endParaRPr lang="en-US" dirty="0">
              <a:solidFill>
                <a:srgbClr val="708F24"/>
              </a:solidFill>
            </a:endParaRPr>
          </a:p>
          <a:p>
            <a:endParaRPr lang="en-US" dirty="0"/>
          </a:p>
        </p:txBody>
      </p:sp>
      <p:sp>
        <p:nvSpPr>
          <p:cNvPr id="6" name="TextBox 5"/>
          <p:cNvSpPr txBox="1"/>
          <p:nvPr/>
        </p:nvSpPr>
        <p:spPr>
          <a:xfrm>
            <a:off x="6688667" y="1719311"/>
            <a:ext cx="2269066" cy="369332"/>
          </a:xfrm>
          <a:prstGeom prst="rect">
            <a:avLst/>
          </a:prstGeom>
          <a:noFill/>
        </p:spPr>
        <p:txBody>
          <a:bodyPr wrap="square" rtlCol="0">
            <a:spAutoFit/>
          </a:bodyPr>
          <a:lstStyle/>
          <a:p>
            <a:r>
              <a:rPr lang="en-US" dirty="0" smtClean="0"/>
              <a:t>A2 Climate scenario</a:t>
            </a:r>
            <a:endParaRPr lang="en-US" dirty="0"/>
          </a:p>
        </p:txBody>
      </p:sp>
      <p:sp>
        <p:nvSpPr>
          <p:cNvPr id="7" name="TextBox 6"/>
          <p:cNvSpPr txBox="1"/>
          <p:nvPr/>
        </p:nvSpPr>
        <p:spPr>
          <a:xfrm>
            <a:off x="287867" y="1964267"/>
            <a:ext cx="3031066" cy="1231106"/>
          </a:xfrm>
          <a:prstGeom prst="rect">
            <a:avLst/>
          </a:prstGeom>
          <a:noFill/>
        </p:spPr>
        <p:txBody>
          <a:bodyPr wrap="square" rtlCol="0">
            <a:spAutoFit/>
          </a:bodyPr>
          <a:lstStyle/>
          <a:p>
            <a:r>
              <a:rPr lang="en-US" sz="2800" b="1" dirty="0">
                <a:solidFill>
                  <a:srgbClr val="0067AC"/>
                </a:solidFill>
              </a:rPr>
              <a:t>Chilling hours for fruit production </a:t>
            </a:r>
          </a:p>
          <a:p>
            <a:endParaRPr lang="en-US" dirty="0"/>
          </a:p>
        </p:txBody>
      </p:sp>
    </p:spTree>
    <p:extLst>
      <p:ext uri="{BB962C8B-B14F-4D97-AF65-F5344CB8AC3E}">
        <p14:creationId xmlns:p14="http://schemas.microsoft.com/office/powerpoint/2010/main" val="37473266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pic>
        <p:nvPicPr>
          <p:cNvPr id="2" name="Picture 1" descr="DSMTminExtremes0F.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828"/>
            <a:ext cx="9144000" cy="4804172"/>
          </a:xfrm>
          <a:prstGeom prst="rect">
            <a:avLst/>
          </a:prstGeom>
        </p:spPr>
      </p:pic>
      <p:sp>
        <p:nvSpPr>
          <p:cNvPr id="6" name="TextBox 5"/>
          <p:cNvSpPr txBox="1"/>
          <p:nvPr/>
        </p:nvSpPr>
        <p:spPr>
          <a:xfrm>
            <a:off x="5065035" y="6550223"/>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a:xfrm>
            <a:off x="1262519" y="3776134"/>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6" name="Text Box 4"/>
          <p:cNvSpPr txBox="1">
            <a:spLocks noChangeArrowheads="1"/>
          </p:cNvSpPr>
          <p:nvPr/>
        </p:nvSpPr>
        <p:spPr bwMode="auto">
          <a:xfrm>
            <a:off x="3622761" y="5757333"/>
            <a:ext cx="1736373" cy="954107"/>
          </a:xfrm>
          <a:prstGeom prst="rect">
            <a:avLst/>
          </a:prstGeom>
          <a:noFill/>
          <a:ln w="12700">
            <a:noFill/>
            <a:miter lim="800000"/>
            <a:headEnd/>
            <a:tailEnd/>
          </a:ln>
        </p:spPr>
        <p:txBody>
          <a:bodyPr wrap="none">
            <a:prstTxWarp prst="textNoShape">
              <a:avLst/>
            </a:prstTxWarp>
            <a:spAutoFit/>
          </a:bodyPr>
          <a:lstStyle/>
          <a:p>
            <a:pPr algn="ctr"/>
            <a:r>
              <a:rPr lang="en-US" sz="1400" b="1" dirty="0" smtClean="0">
                <a:solidFill>
                  <a:schemeClr val="bg1"/>
                </a:solidFill>
              </a:rPr>
              <a:t>World Climates</a:t>
            </a:r>
          </a:p>
          <a:p>
            <a:pPr algn="ctr"/>
            <a:r>
              <a:rPr lang="en-US" sz="1400" b="1" dirty="0" smtClean="0">
                <a:solidFill>
                  <a:schemeClr val="bg1"/>
                </a:solidFill>
              </a:rPr>
              <a:t>Agronomy 406 </a:t>
            </a:r>
            <a:endParaRPr lang="en-US" sz="1400" dirty="0">
              <a:solidFill>
                <a:schemeClr val="bg1"/>
              </a:solidFill>
            </a:endParaRPr>
          </a:p>
          <a:p>
            <a:pPr algn="ctr"/>
            <a:r>
              <a:rPr lang="en-US" sz="1400" dirty="0" smtClean="0">
                <a:solidFill>
                  <a:schemeClr val="bg1"/>
                </a:solidFill>
              </a:rPr>
              <a:t>Iowa State University</a:t>
            </a:r>
          </a:p>
          <a:p>
            <a:pPr algn="ctr"/>
            <a:r>
              <a:rPr lang="en-US" sz="1400" dirty="0" smtClean="0">
                <a:solidFill>
                  <a:schemeClr val="bg1"/>
                </a:solidFill>
              </a:rPr>
              <a:t>14 November 2012</a:t>
            </a:r>
            <a:endParaRPr lang="en-US" sz="1400" dirty="0">
              <a:solidFill>
                <a:schemeClr val="bg1"/>
              </a:solidFill>
            </a:endParaRPr>
          </a:p>
        </p:txBody>
      </p:sp>
      <p:sp>
        <p:nvSpPr>
          <p:cNvPr id="7" name="Rectangle 2"/>
          <p:cNvSpPr>
            <a:spLocks noGrp="1" noChangeArrowheads="1"/>
          </p:cNvSpPr>
          <p:nvPr>
            <p:ph type="ctrTitle"/>
          </p:nvPr>
        </p:nvSpPr>
        <p:spPr>
          <a:xfrm>
            <a:off x="0" y="1557867"/>
            <a:ext cx="9144000" cy="1371600"/>
          </a:xfrm>
          <a:effectLst>
            <a:outerShdw blurRad="50800" dist="25399" dir="16200000" algn="ctr" rotWithShape="0">
              <a:srgbClr val="FFFFFF">
                <a:alpha val="75000"/>
              </a:srgbClr>
            </a:outerShdw>
          </a:effectLst>
        </p:spPr>
        <p:txBody>
          <a:bodyPr>
            <a:noAutofit/>
          </a:bodyPr>
          <a:lstStyle/>
          <a:p>
            <a:pPr>
              <a:defRPr/>
            </a:pPr>
            <a:r>
              <a:rPr lang="en-US" sz="4000" b="1" dirty="0" smtClean="0"/>
              <a:t>Climate Change and </a:t>
            </a:r>
            <a:r>
              <a:rPr lang="en-US" sz="4000" dirty="0" smtClean="0"/>
              <a:t>Farmer Adaptation in the Midwest</a:t>
            </a:r>
            <a:endParaRPr lang="en-US" sz="3200" b="1" dirty="0" smtClean="0">
              <a:latin typeface="Times New Roman"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pic>
        <p:nvPicPr>
          <p:cNvPr id="2" name="Picture 1" descr="DSMTminExtremes-10F.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4988"/>
            <a:ext cx="9144000" cy="4823012"/>
          </a:xfrm>
          <a:prstGeom prst="rect">
            <a:avLst/>
          </a:prstGeom>
        </p:spPr>
      </p:pic>
      <p:sp>
        <p:nvSpPr>
          <p:cNvPr id="6" name="TextBox 5"/>
          <p:cNvSpPr txBox="1"/>
          <p:nvPr/>
        </p:nvSpPr>
        <p:spPr>
          <a:xfrm>
            <a:off x="5065035" y="6550223"/>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im\Desktop\USDA Plant Hardiness Zones.jpg"/>
          <p:cNvPicPr>
            <a:picLocks noChangeAspect="1"/>
          </p:cNvPicPr>
          <p:nvPr/>
        </p:nvPicPr>
        <p:blipFill rotWithShape="1">
          <a:blip r:embed="rId3">
            <a:extLst>
              <a:ext uri="{28A0092B-C50C-407E-A947-70E740481C1C}">
                <a14:useLocalDpi xmlns:a14="http://schemas.microsoft.com/office/drawing/2010/main" val="0"/>
              </a:ext>
            </a:extLst>
          </a:blip>
          <a:srcRect t="2761" b="6134"/>
          <a:stretch/>
        </p:blipFill>
        <p:spPr bwMode="auto">
          <a:xfrm>
            <a:off x="5257800" y="1984375"/>
            <a:ext cx="3421063" cy="4863572"/>
          </a:xfrm>
          <a:prstGeom prst="rect">
            <a:avLst/>
          </a:prstGeom>
          <a:noFill/>
          <a:ln w="9525" cap="flat" cmpd="sng" algn="ctr">
            <a:solidFill>
              <a:sysClr val="window" lastClr="FFFFFF">
                <a:lumMod val="75000"/>
              </a:sysClr>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64516" name="TextBox 2"/>
          <p:cNvSpPr txBox="1">
            <a:spLocks noChangeArrowheads="1"/>
          </p:cNvSpPr>
          <p:nvPr/>
        </p:nvSpPr>
        <p:spPr bwMode="auto">
          <a:xfrm>
            <a:off x="169333" y="1195711"/>
            <a:ext cx="873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dirty="0">
                <a:solidFill>
                  <a:srgbClr val="0067AC"/>
                </a:solidFill>
              </a:rPr>
              <a:t>Winter Temperatures are Rising, Fewer Extreme Cold Events</a:t>
            </a:r>
          </a:p>
        </p:txBody>
      </p:sp>
      <p:pic>
        <p:nvPicPr>
          <p:cNvPr id="8" name="Picture 7" descr="DSMTminExtremes0F.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4" y="2175619"/>
            <a:ext cx="4606462" cy="2277847"/>
          </a:xfrm>
          <a:prstGeom prst="rect">
            <a:avLst/>
          </a:prstGeom>
        </p:spPr>
      </p:pic>
      <p:pic>
        <p:nvPicPr>
          <p:cNvPr id="9" name="Picture 8" descr="DSMTminExtremes-10F.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517946"/>
            <a:ext cx="4707467" cy="2340054"/>
          </a:xfrm>
          <a:prstGeom prst="rect">
            <a:avLst/>
          </a:prstGeom>
        </p:spPr>
      </p:pic>
      <p:sp>
        <p:nvSpPr>
          <p:cNvPr id="3" name="TextBox 2"/>
          <p:cNvSpPr txBox="1"/>
          <p:nvPr/>
        </p:nvSpPr>
        <p:spPr>
          <a:xfrm>
            <a:off x="3081867" y="2350756"/>
            <a:ext cx="1449573" cy="307777"/>
          </a:xfrm>
          <a:prstGeom prst="rect">
            <a:avLst/>
          </a:prstGeom>
          <a:noFill/>
        </p:spPr>
        <p:txBody>
          <a:bodyPr wrap="none" rtlCol="0">
            <a:spAutoFit/>
          </a:bodyPr>
          <a:lstStyle/>
          <a:p>
            <a:r>
              <a:rPr lang="en-US" sz="1400" b="1" dirty="0" smtClean="0">
                <a:solidFill>
                  <a:srgbClr val="FF0000"/>
                </a:solidFill>
              </a:rPr>
              <a:t>Des Moines Data</a:t>
            </a:r>
            <a:endParaRPr lang="en-US" sz="1400" b="1" dirty="0">
              <a:solidFill>
                <a:srgbClr val="FF0000"/>
              </a:solidFill>
            </a:endParaRPr>
          </a:p>
        </p:txBody>
      </p:sp>
      <p:sp>
        <p:nvSpPr>
          <p:cNvPr id="11" name="TextBox 10"/>
          <p:cNvSpPr txBox="1"/>
          <p:nvPr/>
        </p:nvSpPr>
        <p:spPr>
          <a:xfrm>
            <a:off x="3081867" y="4670344"/>
            <a:ext cx="1449573" cy="307777"/>
          </a:xfrm>
          <a:prstGeom prst="rect">
            <a:avLst/>
          </a:prstGeom>
          <a:noFill/>
        </p:spPr>
        <p:txBody>
          <a:bodyPr wrap="none" rtlCol="0">
            <a:spAutoFit/>
          </a:bodyPr>
          <a:lstStyle/>
          <a:p>
            <a:r>
              <a:rPr lang="en-US" sz="1400" b="1" dirty="0" smtClean="0">
                <a:solidFill>
                  <a:srgbClr val="FF0000"/>
                </a:solidFill>
              </a:rPr>
              <a:t>Des Moines Data</a:t>
            </a:r>
            <a:endParaRPr lang="en-US" sz="1400" b="1" dirty="0">
              <a:solidFill>
                <a:srgbClr val="FF0000"/>
              </a:solidFill>
            </a:endParaRPr>
          </a:p>
        </p:txBody>
      </p:sp>
    </p:spTree>
    <p:extLst>
      <p:ext uri="{BB962C8B-B14F-4D97-AF65-F5344CB8AC3E}">
        <p14:creationId xmlns:p14="http://schemas.microsoft.com/office/powerpoint/2010/main" val="12108959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pic>
        <p:nvPicPr>
          <p:cNvPr id="2" name="Picture 1" descr="StatewideFrostFre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34143"/>
            <a:ext cx="9218367" cy="4865249"/>
          </a:xfrm>
          <a:prstGeom prst="rect">
            <a:avLst/>
          </a:prstGeom>
        </p:spPr>
      </p:pic>
    </p:spTree>
    <p:extLst>
      <p:ext uri="{BB962C8B-B14F-4D97-AF65-F5344CB8AC3E}">
        <p14:creationId xmlns:p14="http://schemas.microsoft.com/office/powerpoint/2010/main" val="41186132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068194014"/>
              </p:ext>
            </p:extLst>
          </p:nvPr>
        </p:nvGraphicFramePr>
        <p:xfrm>
          <a:off x="0" y="2085975"/>
          <a:ext cx="9144000" cy="47720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969"/>
            <a:ext cx="1003300" cy="369888"/>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932985"/>
            <a:ext cx="1011766" cy="369332"/>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1977:  8</a:t>
            </a:r>
            <a:endParaRPr lang="en-US" sz="1800" dirty="0"/>
          </a:p>
        </p:txBody>
      </p:sp>
      <p:sp>
        <p:nvSpPr>
          <p:cNvPr id="8" name="TextBox 3"/>
          <p:cNvSpPr txBox="1">
            <a:spLocks noChangeArrowheads="1"/>
          </p:cNvSpPr>
          <p:nvPr/>
        </p:nvSpPr>
        <p:spPr bwMode="auto">
          <a:xfrm>
            <a:off x="196215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9" name="TextBox 3"/>
          <p:cNvSpPr txBox="1">
            <a:spLocks noChangeArrowheads="1"/>
          </p:cNvSpPr>
          <p:nvPr/>
        </p:nvSpPr>
        <p:spPr bwMode="auto">
          <a:xfrm>
            <a:off x="434975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Tree>
    <p:extLst>
      <p:ext uri="{BB962C8B-B14F-4D97-AF65-F5344CB8AC3E}">
        <p14:creationId xmlns:p14="http://schemas.microsoft.com/office/powerpoint/2010/main" val="14928986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437977109"/>
              </p:ext>
            </p:extLst>
          </p:nvPr>
        </p:nvGraphicFramePr>
        <p:xfrm>
          <a:off x="0" y="2085975"/>
          <a:ext cx="9144000" cy="47720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969"/>
            <a:ext cx="1003300" cy="369888"/>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932985"/>
            <a:ext cx="1011766" cy="369332"/>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1977:  8</a:t>
            </a:r>
            <a:endParaRPr lang="en-US" sz="1800" dirty="0"/>
          </a:p>
        </p:txBody>
      </p:sp>
      <p:sp>
        <p:nvSpPr>
          <p:cNvPr id="8" name="TextBox 3"/>
          <p:cNvSpPr txBox="1">
            <a:spLocks noChangeArrowheads="1"/>
          </p:cNvSpPr>
          <p:nvPr/>
        </p:nvSpPr>
        <p:spPr bwMode="auto">
          <a:xfrm>
            <a:off x="196215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9" name="TextBox 3"/>
          <p:cNvSpPr txBox="1">
            <a:spLocks noChangeArrowheads="1"/>
          </p:cNvSpPr>
          <p:nvPr/>
        </p:nvSpPr>
        <p:spPr bwMode="auto">
          <a:xfrm>
            <a:off x="434975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1" name="Left Brace 9"/>
          <p:cNvSpPr>
            <a:spLocks/>
          </p:cNvSpPr>
          <p:nvPr/>
        </p:nvSpPr>
        <p:spPr bwMode="auto">
          <a:xfrm rot="5400000">
            <a:off x="6112933" y="3459627"/>
            <a:ext cx="762000" cy="40513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3" name="TextBox 11"/>
          <p:cNvSpPr txBox="1">
            <a:spLocks noChangeArrowheads="1"/>
          </p:cNvSpPr>
          <p:nvPr/>
        </p:nvSpPr>
        <p:spPr bwMode="auto">
          <a:xfrm>
            <a:off x="4876799" y="4564648"/>
            <a:ext cx="3272367" cy="369888"/>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1800" dirty="0"/>
              <a:t>6 days ≥ 100</a:t>
            </a:r>
            <a:r>
              <a:rPr lang="en-US" sz="1800" baseline="30000" dirty="0"/>
              <a:t>o</a:t>
            </a:r>
            <a:r>
              <a:rPr lang="en-US" sz="1800" dirty="0"/>
              <a:t>F </a:t>
            </a:r>
            <a:r>
              <a:rPr lang="en-US" sz="1800" dirty="0" smtClean="0"/>
              <a:t>in 23 </a:t>
            </a:r>
            <a:r>
              <a:rPr lang="en-US" sz="1800" dirty="0"/>
              <a:t>years</a:t>
            </a:r>
          </a:p>
        </p:txBody>
      </p:sp>
    </p:spTree>
    <p:extLst>
      <p:ext uri="{BB962C8B-B14F-4D97-AF65-F5344CB8AC3E}">
        <p14:creationId xmlns:p14="http://schemas.microsoft.com/office/powerpoint/2010/main" val="40240361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601171331"/>
              </p:ext>
            </p:extLst>
          </p:nvPr>
        </p:nvGraphicFramePr>
        <p:xfrm>
          <a:off x="0" y="2085975"/>
          <a:ext cx="9144000" cy="47720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969"/>
            <a:ext cx="1003300" cy="369888"/>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932985"/>
            <a:ext cx="1011766" cy="369332"/>
          </a:xfrm>
          <a:prstGeom prst="rect">
            <a:avLst/>
          </a:prstGeom>
          <a:solidFill>
            <a:schemeClr val="bg1"/>
          </a:solidFill>
          <a:ln w="9525">
            <a:noFill/>
            <a:miter lim="800000"/>
            <a:headEnd/>
            <a:tailEnd/>
          </a:ln>
        </p:spPr>
        <p:txBody>
          <a:bodyPr wrap="square">
            <a:prstTxWarp prst="textNoShape">
              <a:avLst/>
            </a:prstTxWarp>
            <a:spAutoFit/>
          </a:bodyPr>
          <a:lstStyle/>
          <a:p>
            <a:r>
              <a:rPr lang="en-US" sz="1800" dirty="0" smtClean="0"/>
              <a:t>1977:  8</a:t>
            </a:r>
            <a:endParaRPr lang="en-US" sz="1800" dirty="0"/>
          </a:p>
        </p:txBody>
      </p:sp>
      <p:sp>
        <p:nvSpPr>
          <p:cNvPr id="8" name="TextBox 3"/>
          <p:cNvSpPr txBox="1">
            <a:spLocks noChangeArrowheads="1"/>
          </p:cNvSpPr>
          <p:nvPr/>
        </p:nvSpPr>
        <p:spPr bwMode="auto">
          <a:xfrm>
            <a:off x="196215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9" name="TextBox 3"/>
          <p:cNvSpPr txBox="1">
            <a:spLocks noChangeArrowheads="1"/>
          </p:cNvSpPr>
          <p:nvPr/>
        </p:nvSpPr>
        <p:spPr bwMode="auto">
          <a:xfrm>
            <a:off x="434975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1" name="Left Brace 9"/>
          <p:cNvSpPr>
            <a:spLocks/>
          </p:cNvSpPr>
          <p:nvPr/>
        </p:nvSpPr>
        <p:spPr bwMode="auto">
          <a:xfrm rot="5400000">
            <a:off x="6112933" y="3459627"/>
            <a:ext cx="762000" cy="40513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2" name="TextBox 11"/>
          <p:cNvSpPr txBox="1"/>
          <p:nvPr/>
        </p:nvSpPr>
        <p:spPr>
          <a:xfrm>
            <a:off x="6959251" y="3203320"/>
            <a:ext cx="1731781" cy="369332"/>
          </a:xfrm>
          <a:prstGeom prst="rect">
            <a:avLst/>
          </a:prstGeom>
          <a:solidFill>
            <a:srgbClr val="FFFFFF"/>
          </a:solidFill>
        </p:spPr>
        <p:txBody>
          <a:bodyPr wrap="square" rtlCol="0">
            <a:spAutoFit/>
          </a:bodyPr>
          <a:lstStyle/>
          <a:p>
            <a:pPr algn="ctr"/>
            <a:r>
              <a:rPr lang="en-US" dirty="0" smtClean="0"/>
              <a:t>8 days in 2012</a:t>
            </a:r>
            <a:endParaRPr lang="en-US" dirty="0"/>
          </a:p>
        </p:txBody>
      </p:sp>
      <p:sp>
        <p:nvSpPr>
          <p:cNvPr id="13" name="TextBox 11"/>
          <p:cNvSpPr txBox="1">
            <a:spLocks noChangeArrowheads="1"/>
          </p:cNvSpPr>
          <p:nvPr/>
        </p:nvSpPr>
        <p:spPr bwMode="auto">
          <a:xfrm>
            <a:off x="4876799" y="4564648"/>
            <a:ext cx="3272367" cy="369888"/>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1800" dirty="0"/>
              <a:t>6 days ≥ 100</a:t>
            </a:r>
            <a:r>
              <a:rPr lang="en-US" sz="1800" baseline="30000" dirty="0"/>
              <a:t>o</a:t>
            </a:r>
            <a:r>
              <a:rPr lang="en-US" sz="1800" dirty="0"/>
              <a:t>F </a:t>
            </a:r>
            <a:r>
              <a:rPr lang="en-US" sz="1800" dirty="0" smtClean="0"/>
              <a:t>in 23 </a:t>
            </a:r>
            <a:r>
              <a:rPr lang="en-US" sz="1800" dirty="0"/>
              <a:t>years</a:t>
            </a:r>
          </a:p>
        </p:txBody>
      </p:sp>
    </p:spTree>
    <p:extLst>
      <p:ext uri="{BB962C8B-B14F-4D97-AF65-F5344CB8AC3E}">
        <p14:creationId xmlns:p14="http://schemas.microsoft.com/office/powerpoint/2010/main" val="30820295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1493"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1494"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1495"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1496"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7161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57813"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57814"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57815"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57816"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Oval 5"/>
          <p:cNvSpPr/>
          <p:nvPr/>
        </p:nvSpPr>
        <p:spPr>
          <a:xfrm>
            <a:off x="4824700" y="3714047"/>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118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5234319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Outline</a:t>
            </a:r>
            <a:endParaRPr lang="en-US" sz="4400" dirty="0"/>
          </a:p>
        </p:txBody>
      </p:sp>
      <p:sp>
        <p:nvSpPr>
          <p:cNvPr id="3" name="Content Placeholder 2"/>
          <p:cNvSpPr>
            <a:spLocks noGrp="1"/>
          </p:cNvSpPr>
          <p:nvPr>
            <p:ph idx="1"/>
          </p:nvPr>
        </p:nvSpPr>
        <p:spPr>
          <a:xfrm>
            <a:off x="778935" y="2815167"/>
            <a:ext cx="7687732" cy="3331633"/>
          </a:xfrm>
        </p:spPr>
        <p:txBody>
          <a:bodyPr>
            <a:noAutofit/>
          </a:bodyPr>
          <a:lstStyle/>
          <a:p>
            <a:pPr marL="457200" indent="-457200">
              <a:buFont typeface="Arial"/>
              <a:buChar char="•"/>
            </a:pPr>
            <a:r>
              <a:rPr lang="en-US" dirty="0" smtClean="0">
                <a:solidFill>
                  <a:srgbClr val="708F24"/>
                </a:solidFill>
              </a:rPr>
              <a:t>Brief review of future climate scenarios as projected by climate models</a:t>
            </a:r>
          </a:p>
          <a:p>
            <a:pPr marL="457200" indent="-457200">
              <a:buFont typeface="Arial"/>
              <a:buChar char="•"/>
            </a:pPr>
            <a:r>
              <a:rPr lang="en-US" dirty="0" smtClean="0">
                <a:solidFill>
                  <a:srgbClr val="708F24"/>
                </a:solidFill>
              </a:rPr>
              <a:t>Projected changes in US climate</a:t>
            </a:r>
          </a:p>
          <a:p>
            <a:pPr marL="457200" indent="-457200">
              <a:buFont typeface="Arial"/>
              <a:buChar char="•"/>
            </a:pPr>
            <a:r>
              <a:rPr lang="en-US" dirty="0" smtClean="0">
                <a:solidFill>
                  <a:srgbClr val="708F24"/>
                </a:solidFill>
              </a:rPr>
              <a:t>Changes of importance to agriculture</a:t>
            </a:r>
          </a:p>
          <a:p>
            <a:pPr marL="457200" indent="-457200">
              <a:buFont typeface="Arial"/>
              <a:buChar char="•"/>
            </a:pPr>
            <a:r>
              <a:rPr lang="en-US" dirty="0" smtClean="0">
                <a:solidFill>
                  <a:srgbClr val="708F24"/>
                </a:solidFill>
              </a:rPr>
              <a:t>Recent trends in Iowa’s climate and producer adaptation</a:t>
            </a:r>
          </a:p>
          <a:p>
            <a:pPr marL="457200" indent="-457200">
              <a:buFont typeface="Arial"/>
              <a:buChar char="•"/>
            </a:pPr>
            <a:r>
              <a:rPr lang="en-US" dirty="0" smtClean="0">
                <a:solidFill>
                  <a:srgbClr val="708F24"/>
                </a:solidFill>
              </a:rPr>
              <a:t>What about the future:  droughts or floods?</a:t>
            </a:r>
          </a:p>
        </p:txBody>
      </p:sp>
    </p:spTree>
    <p:extLst>
      <p:ext uri="{BB962C8B-B14F-4D97-AF65-F5344CB8AC3E}">
        <p14:creationId xmlns:p14="http://schemas.microsoft.com/office/powerpoint/2010/main" val="800706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TextBox 5"/>
          <p:cNvSpPr txBox="1">
            <a:spLocks noChangeArrowheads="1"/>
          </p:cNvSpPr>
          <p:nvPr/>
        </p:nvSpPr>
        <p:spPr bwMode="auto">
          <a:xfrm>
            <a:off x="6529735" y="3006447"/>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
        <p:nvSpPr>
          <p:cNvPr id="14"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3057153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sp>
        <p:nvSpPr>
          <p:cNvPr id="12"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spTree>
    <p:extLst>
      <p:ext uri="{BB962C8B-B14F-4D97-AF65-F5344CB8AC3E}">
        <p14:creationId xmlns:p14="http://schemas.microsoft.com/office/powerpoint/2010/main" val="12598374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sp>
        <p:nvSpPr>
          <p:cNvPr id="5"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cxnSp>
        <p:nvCxnSpPr>
          <p:cNvPr id="10" name="Straight Connector 9"/>
          <p:cNvCxnSpPr/>
          <p:nvPr/>
        </p:nvCxnSpPr>
        <p:spPr>
          <a:xfrm flipH="1" flipV="1">
            <a:off x="4762500" y="2731532"/>
            <a:ext cx="12700" cy="32281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746340" y="2832100"/>
            <a:ext cx="301660" cy="369332"/>
          </a:xfrm>
          <a:prstGeom prst="rect">
            <a:avLst/>
          </a:prstGeom>
          <a:noFill/>
        </p:spPr>
        <p:txBody>
          <a:bodyPr wrap="none" rtlCol="0">
            <a:spAutoFit/>
          </a:bodyPr>
          <a:lstStyle/>
          <a:p>
            <a:r>
              <a:rPr lang="en-US" b="1" dirty="0">
                <a:solidFill>
                  <a:srgbClr val="FF0000"/>
                </a:solidFill>
              </a:rPr>
              <a:t>0</a:t>
            </a:r>
          </a:p>
        </p:txBody>
      </p:sp>
      <p:sp>
        <p:nvSpPr>
          <p:cNvPr id="13" name="TextBox 12"/>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
        <p:nvSpPr>
          <p:cNvPr id="15" name="TextBox 14"/>
          <p:cNvSpPr txBox="1"/>
          <p:nvPr/>
        </p:nvSpPr>
        <p:spPr>
          <a:xfrm>
            <a:off x="6546815" y="2844800"/>
            <a:ext cx="301660" cy="369332"/>
          </a:xfrm>
          <a:prstGeom prst="rect">
            <a:avLst/>
          </a:prstGeom>
          <a:noFill/>
        </p:spPr>
        <p:txBody>
          <a:bodyPr wrap="none" rtlCol="0">
            <a:spAutoFit/>
          </a:bodyPr>
          <a:lstStyle/>
          <a:p>
            <a:r>
              <a:rPr lang="en-US" b="1" dirty="0">
                <a:solidFill>
                  <a:srgbClr val="FF0000"/>
                </a:solidFill>
              </a:rPr>
              <a:t>9</a:t>
            </a:r>
          </a:p>
        </p:txBody>
      </p:sp>
    </p:spTree>
    <p:extLst>
      <p:ext uri="{BB962C8B-B14F-4D97-AF65-F5344CB8AC3E}">
        <p14:creationId xmlns:p14="http://schemas.microsoft.com/office/powerpoint/2010/main" val="10048663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ellow cor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5266"/>
            <a:ext cx="9144000" cy="5782734"/>
          </a:xfrm>
          <a:prstGeom prst="rect">
            <a:avLst/>
          </a:prstGeom>
        </p:spPr>
      </p:pic>
    </p:spTree>
    <p:extLst>
      <p:ext uri="{BB962C8B-B14F-4D97-AF65-F5344CB8AC3E}">
        <p14:creationId xmlns:p14="http://schemas.microsoft.com/office/powerpoint/2010/main" val="20019357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lly2.jpg"/>
          <p:cNvPicPr>
            <a:picLocks noChangeAspect="1"/>
          </p:cNvPicPr>
          <p:nvPr/>
        </p:nvPicPr>
        <p:blipFill>
          <a:blip r:embed="rId2"/>
          <a:stretch>
            <a:fillRect/>
          </a:stretch>
        </p:blipFill>
        <p:spPr>
          <a:xfrm>
            <a:off x="-1" y="1143000"/>
            <a:ext cx="9144001" cy="5727700"/>
          </a:xfrm>
          <a:prstGeom prst="rect">
            <a:avLst/>
          </a:prstGeom>
        </p:spPr>
      </p:pic>
      <p:sp>
        <p:nvSpPr>
          <p:cNvPr id="3" name="TextBox 2"/>
          <p:cNvSpPr txBox="1"/>
          <p:nvPr/>
        </p:nvSpPr>
        <p:spPr>
          <a:xfrm>
            <a:off x="-1" y="6488668"/>
            <a:ext cx="2286001" cy="307777"/>
          </a:xfrm>
          <a:prstGeom prst="rect">
            <a:avLst/>
          </a:prstGeom>
          <a:solidFill>
            <a:srgbClr val="FFFFFF"/>
          </a:solidFill>
        </p:spPr>
        <p:txBody>
          <a:bodyPr wrap="square" rtlCol="0">
            <a:spAutoFit/>
          </a:bodyPr>
          <a:lstStyle/>
          <a:p>
            <a:r>
              <a:rPr lang="en-US" sz="1400" dirty="0" smtClean="0"/>
              <a:t>Photo courtesy of RM Cruse</a:t>
            </a:r>
            <a:endParaRPr lang="en-US" sz="1400" dirty="0"/>
          </a:p>
        </p:txBody>
      </p:sp>
    </p:spTree>
    <p:extLst>
      <p:ext uri="{BB962C8B-B14F-4D97-AF65-F5344CB8AC3E}">
        <p14:creationId xmlns:p14="http://schemas.microsoft.com/office/powerpoint/2010/main" val="9080436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2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47675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pic>
        <p:nvPicPr>
          <p:cNvPr id="5" name="Picture 5" descr="CO2ch4TcFinalAGU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3" y="2281916"/>
            <a:ext cx="3524693" cy="27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865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Tree>
    <p:extLst>
      <p:ext uri="{BB962C8B-B14F-4D97-AF65-F5344CB8AC3E}">
        <p14:creationId xmlns:p14="http://schemas.microsoft.com/office/powerpoint/2010/main" val="39206918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4824700" y="1360314"/>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900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399" y="4026775"/>
            <a:ext cx="3606801" cy="369332"/>
          </a:xfrm>
          <a:prstGeom prst="rect">
            <a:avLst/>
          </a:prstGeom>
          <a:noFill/>
        </p:spPr>
        <p:txBody>
          <a:bodyPr wrap="square" rtlCol="0">
            <a:spAutoFit/>
          </a:bodyPr>
          <a:lstStyle/>
          <a:p>
            <a:r>
              <a:rPr lang="en-US" b="1" dirty="0" smtClean="0">
                <a:solidFill>
                  <a:srgbClr val="FF0000"/>
                </a:solidFill>
              </a:rPr>
              <a:t>21.2 =&gt; 25.3 inches </a:t>
            </a:r>
            <a:r>
              <a:rPr lang="en-US" b="1" dirty="0" smtClean="0">
                <a:solidFill>
                  <a:srgbClr val="0067AC"/>
                </a:solidFill>
              </a:rPr>
              <a:t>(22% increase)</a:t>
            </a:r>
            <a:endParaRPr lang="en-US" b="1" dirty="0">
              <a:solidFill>
                <a:srgbClr val="0067AC"/>
              </a:solidFill>
            </a:endParaRPr>
          </a:p>
        </p:txBody>
      </p:sp>
      <p:sp>
        <p:nvSpPr>
          <p:cNvPr id="7" name="TextBox 6"/>
          <p:cNvSpPr txBox="1"/>
          <p:nvPr/>
        </p:nvSpPr>
        <p:spPr>
          <a:xfrm>
            <a:off x="5058066" y="4026775"/>
            <a:ext cx="3606801" cy="369332"/>
          </a:xfrm>
          <a:prstGeom prst="rect">
            <a:avLst/>
          </a:prstGeom>
          <a:noFill/>
        </p:spPr>
        <p:txBody>
          <a:bodyPr wrap="square" rtlCol="0">
            <a:spAutoFit/>
          </a:bodyPr>
          <a:lstStyle/>
          <a:p>
            <a:r>
              <a:rPr lang="en-US" b="1" dirty="0" smtClean="0">
                <a:solidFill>
                  <a:srgbClr val="FF0000"/>
                </a:solidFill>
              </a:rPr>
              <a:t>12.1 =&gt; 10.5 inches </a:t>
            </a:r>
            <a:r>
              <a:rPr lang="en-US" b="1" dirty="0" smtClean="0">
                <a:solidFill>
                  <a:srgbClr val="843400"/>
                </a:solidFill>
              </a:rPr>
              <a:t>(13% decrease)</a:t>
            </a:r>
            <a:endParaRPr lang="en-US" b="1" dirty="0">
              <a:solidFill>
                <a:srgbClr val="843400"/>
              </a:solidFill>
            </a:endParaRPr>
          </a:p>
        </p:txBody>
      </p:sp>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Arrow Connector 2"/>
          <p:cNvCxnSpPr/>
          <p:nvPr/>
        </p:nvCxnSpPr>
        <p:spPr>
          <a:xfrm flipH="1">
            <a:off x="4385733" y="4026775"/>
            <a:ext cx="1" cy="700395"/>
          </a:xfrm>
          <a:prstGeom prst="straightConnector1">
            <a:avLst/>
          </a:prstGeom>
          <a:ln w="5715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8676800" y="4017432"/>
            <a:ext cx="1" cy="700395"/>
          </a:xfrm>
          <a:prstGeom prst="straightConnector1">
            <a:avLst/>
          </a:prstGeom>
          <a:ln w="57150" cmpd="sng">
            <a:solidFill>
              <a:srgbClr val="8434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0407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199"/>
            <a:ext cx="8229600" cy="1016001"/>
          </a:xfrm>
        </p:spPr>
        <p:txBody>
          <a:bodyPr>
            <a:normAutofit fontScale="90000"/>
          </a:bodyPr>
          <a:lstStyle/>
          <a:p>
            <a:pPr algn="ctr"/>
            <a:r>
              <a:rPr lang="en-US" dirty="0" smtClean="0"/>
              <a:t>Mean Summer (JJA) Dew-Point Temperatures for Des Moines, IA</a:t>
            </a:r>
            <a:endParaRPr lang="en-US" dirty="0"/>
          </a:p>
        </p:txBody>
      </p:sp>
      <p:pic>
        <p:nvPicPr>
          <p:cNvPr id="6" name="Picture 5" descr="DSM_JJA_7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34" y="2217718"/>
            <a:ext cx="7315932" cy="4640281"/>
          </a:xfrm>
          <a:prstGeom prst="rect">
            <a:avLst/>
          </a:prstGeom>
        </p:spPr>
      </p:pic>
      <p:sp>
        <p:nvSpPr>
          <p:cNvPr id="11" name="TextBox 10"/>
          <p:cNvSpPr txBox="1"/>
          <p:nvPr/>
        </p:nvSpPr>
        <p:spPr>
          <a:xfrm>
            <a:off x="3282662" y="3453368"/>
            <a:ext cx="2274982" cy="369332"/>
          </a:xfrm>
          <a:prstGeom prst="rect">
            <a:avLst/>
          </a:prstGeom>
          <a:noFill/>
        </p:spPr>
        <p:txBody>
          <a:bodyPr wrap="none" rtlCol="0">
            <a:spAutoFit/>
          </a:bodyPr>
          <a:lstStyle/>
          <a:p>
            <a:r>
              <a:rPr lang="en-US" b="1" dirty="0" smtClean="0">
                <a:solidFill>
                  <a:srgbClr val="FF0000"/>
                </a:solidFill>
              </a:rPr>
              <a:t>Rise of 3</a:t>
            </a:r>
            <a:r>
              <a:rPr lang="en-US" b="1" baseline="30000" dirty="0" smtClean="0">
                <a:solidFill>
                  <a:srgbClr val="FF0000"/>
                </a:solidFill>
              </a:rPr>
              <a:t>o</a:t>
            </a:r>
            <a:r>
              <a:rPr lang="en-US" b="1" dirty="0" smtClean="0">
                <a:solidFill>
                  <a:srgbClr val="FF0000"/>
                </a:solidFill>
              </a:rPr>
              <a:t>F in 42 years </a:t>
            </a:r>
            <a:endParaRPr lang="en-US" b="1" dirty="0">
              <a:solidFill>
                <a:srgbClr val="FF0000"/>
              </a:solidFill>
            </a:endParaRPr>
          </a:p>
        </p:txBody>
      </p:sp>
      <p:sp>
        <p:nvSpPr>
          <p:cNvPr id="14" name="TextBox 13"/>
          <p:cNvSpPr txBox="1"/>
          <p:nvPr/>
        </p:nvSpPr>
        <p:spPr>
          <a:xfrm>
            <a:off x="2533326" y="3822700"/>
            <a:ext cx="3716921" cy="369332"/>
          </a:xfrm>
          <a:prstGeom prst="rect">
            <a:avLst/>
          </a:prstGeom>
          <a:noFill/>
        </p:spPr>
        <p:txBody>
          <a:bodyPr wrap="none" rtlCol="0">
            <a:spAutoFit/>
          </a:bodyPr>
          <a:lstStyle/>
          <a:p>
            <a:r>
              <a:rPr lang="en-US" b="1" dirty="0" smtClean="0">
                <a:solidFill>
                  <a:srgbClr val="FF0000"/>
                </a:solidFill>
              </a:rPr>
              <a:t>12% rise in water content in 42 years </a:t>
            </a:r>
            <a:endParaRPr lang="en-US" b="1" dirty="0">
              <a:solidFill>
                <a:srgbClr val="FF0000"/>
              </a:solidFill>
            </a:endParaRPr>
          </a:p>
        </p:txBody>
      </p:sp>
    </p:spTree>
    <p:extLst>
      <p:ext uri="{BB962C8B-B14F-4D97-AF65-F5344CB8AC3E}">
        <p14:creationId xmlns:p14="http://schemas.microsoft.com/office/powerpoint/2010/main" val="419588287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fontScale="90000"/>
          </a:bodyPr>
          <a:lstStyle/>
          <a:p>
            <a:pPr>
              <a:defRPr/>
            </a:pPr>
            <a:r>
              <a:rPr lang="en-US" sz="3600" dirty="0" smtClean="0"/>
              <a:t>Iowa Agricultural Producers are </a:t>
            </a:r>
            <a:r>
              <a:rPr lang="en-US" dirty="0" smtClean="0"/>
              <a:t>Adapting to Climate Change</a:t>
            </a:r>
            <a:r>
              <a:rPr lang="en-US" sz="3600" dirty="0" smtClean="0"/>
              <a:t>:</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 thereby reducing fuel costs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extLst>
      <p:ext uri="{BB962C8B-B14F-4D97-AF65-F5344CB8AC3E}">
        <p14:creationId xmlns:p14="http://schemas.microsoft.com/office/powerpoint/2010/main" val="281294955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968500"/>
            <a:ext cx="8826500" cy="2308324"/>
          </a:xfrm>
          <a:prstGeom prst="rect">
            <a:avLst/>
          </a:prstGeom>
          <a:noFill/>
        </p:spPr>
        <p:txBody>
          <a:bodyPr wrap="square" rtlCol="0">
            <a:spAutoFit/>
          </a:bodyPr>
          <a:lstStyle/>
          <a:p>
            <a:pPr algn="ctr"/>
            <a:r>
              <a:rPr lang="en-US" sz="7200" dirty="0" smtClean="0">
                <a:solidFill>
                  <a:srgbClr val="008000"/>
                </a:solidFill>
              </a:rPr>
              <a:t>So what about droughts in the future?</a:t>
            </a:r>
            <a:endParaRPr lang="en-US" sz="7200" dirty="0">
              <a:solidFill>
                <a:srgbClr val="008000"/>
              </a:solidFill>
            </a:endParaRPr>
          </a:p>
        </p:txBody>
      </p:sp>
    </p:spTree>
    <p:extLst>
      <p:ext uri="{BB962C8B-B14F-4D97-AF65-F5344CB8AC3E}">
        <p14:creationId xmlns:p14="http://schemas.microsoft.com/office/powerpoint/2010/main" val="102750219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TextBox 5"/>
          <p:cNvSpPr txBox="1">
            <a:spLocks noChangeArrowheads="1"/>
          </p:cNvSpPr>
          <p:nvPr/>
        </p:nvSpPr>
        <p:spPr bwMode="auto">
          <a:xfrm>
            <a:off x="6529735" y="3006447"/>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
        <p:nvSpPr>
          <p:cNvPr id="14"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15529958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TextBox 5"/>
          <p:cNvSpPr txBox="1">
            <a:spLocks noChangeArrowheads="1"/>
          </p:cNvSpPr>
          <p:nvPr/>
        </p:nvSpPr>
        <p:spPr bwMode="auto">
          <a:xfrm>
            <a:off x="6529735" y="3006447"/>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
        <p:nvSpPr>
          <p:cNvPr id="14"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
        <p:nvSpPr>
          <p:cNvPr id="15" name="TextBox 4"/>
          <p:cNvSpPr txBox="1">
            <a:spLocks noChangeArrowheads="1"/>
          </p:cNvSpPr>
          <p:nvPr/>
        </p:nvSpPr>
        <p:spPr bwMode="auto">
          <a:xfrm>
            <a:off x="3390900" y="59586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t>
            </a:r>
            <a:r>
              <a:rPr lang="en-US" b="1" dirty="0" smtClean="0">
                <a:solidFill>
                  <a:srgbClr val="FF0000"/>
                </a:solidFill>
              </a:rPr>
              <a:t>below 25”</a:t>
            </a:r>
            <a:endParaRPr lang="en-US" b="1" dirty="0">
              <a:solidFill>
                <a:srgbClr val="FF0000"/>
              </a:solidFill>
            </a:endParaRPr>
          </a:p>
        </p:txBody>
      </p:sp>
      <p:sp>
        <p:nvSpPr>
          <p:cNvPr id="16" name="Oval 3"/>
          <p:cNvSpPr>
            <a:spLocks noChangeArrowheads="1"/>
          </p:cNvSpPr>
          <p:nvPr/>
        </p:nvSpPr>
        <p:spPr bwMode="auto">
          <a:xfrm>
            <a:off x="1172270" y="4980146"/>
            <a:ext cx="1981200" cy="672942"/>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7" name="TextBox 7"/>
          <p:cNvSpPr txBox="1">
            <a:spLocks noChangeArrowheads="1"/>
          </p:cNvSpPr>
          <p:nvPr/>
        </p:nvSpPr>
        <p:spPr bwMode="auto">
          <a:xfrm>
            <a:off x="1729135" y="5283756"/>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a:t>
            </a:r>
            <a:r>
              <a:rPr lang="en-US" sz="1800" b="1" dirty="0" smtClean="0">
                <a:solidFill>
                  <a:srgbClr val="FF0000"/>
                </a:solidFill>
              </a:rPr>
              <a:t> </a:t>
            </a:r>
            <a:r>
              <a:rPr lang="en-US" sz="1800" b="1" dirty="0">
                <a:solidFill>
                  <a:srgbClr val="FF0000"/>
                </a:solidFill>
              </a:rPr>
              <a:t>years</a:t>
            </a:r>
          </a:p>
        </p:txBody>
      </p:sp>
      <p:sp>
        <p:nvSpPr>
          <p:cNvPr id="18" name="Oval 3"/>
          <p:cNvSpPr>
            <a:spLocks noChangeArrowheads="1"/>
          </p:cNvSpPr>
          <p:nvPr/>
        </p:nvSpPr>
        <p:spPr bwMode="auto">
          <a:xfrm>
            <a:off x="4953000" y="4980146"/>
            <a:ext cx="3810000" cy="531019"/>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9" name="TextBox 5"/>
          <p:cNvSpPr txBox="1">
            <a:spLocks noChangeArrowheads="1"/>
          </p:cNvSpPr>
          <p:nvPr/>
        </p:nvSpPr>
        <p:spPr bwMode="auto">
          <a:xfrm>
            <a:off x="6428135" y="5152112"/>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5</a:t>
            </a:r>
            <a:r>
              <a:rPr lang="en-US" b="1" dirty="0" smtClean="0">
                <a:solidFill>
                  <a:srgbClr val="FF0000"/>
                </a:solidFill>
              </a:rPr>
              <a:t> </a:t>
            </a:r>
            <a:r>
              <a:rPr lang="en-US" b="1" dirty="0">
                <a:solidFill>
                  <a:srgbClr val="FF0000"/>
                </a:solidFill>
              </a:rPr>
              <a:t>years</a:t>
            </a:r>
          </a:p>
        </p:txBody>
      </p:sp>
      <p:sp>
        <p:nvSpPr>
          <p:cNvPr id="2" name="Oval 1"/>
          <p:cNvSpPr/>
          <p:nvPr/>
        </p:nvSpPr>
        <p:spPr>
          <a:xfrm>
            <a:off x="8763000" y="5164018"/>
            <a:ext cx="266700" cy="23947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5"/>
          <p:cNvSpPr txBox="1">
            <a:spLocks noChangeArrowheads="1"/>
          </p:cNvSpPr>
          <p:nvPr/>
        </p:nvSpPr>
        <p:spPr bwMode="auto">
          <a:xfrm>
            <a:off x="8346295" y="5417781"/>
            <a:ext cx="759605"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2012?</a:t>
            </a:r>
            <a:endParaRPr lang="en-US" b="1" dirty="0">
              <a:solidFill>
                <a:srgbClr val="FF0000"/>
              </a:solidFill>
            </a:endParaRPr>
          </a:p>
        </p:txBody>
      </p:sp>
    </p:spTree>
    <p:extLst>
      <p:ext uri="{BB962C8B-B14F-4D97-AF65-F5344CB8AC3E}">
        <p14:creationId xmlns:p14="http://schemas.microsoft.com/office/powerpoint/2010/main" val="261930058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owa.hayhoe.narccap.30yr.apr.sep.pcp.chan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883474"/>
            <a:ext cx="6526213" cy="4974526"/>
          </a:xfrm>
          <a:prstGeom prst="rect">
            <a:avLst/>
          </a:prstGeom>
        </p:spPr>
      </p:pic>
      <p:sp>
        <p:nvSpPr>
          <p:cNvPr id="7" name="TextBox 6"/>
          <p:cNvSpPr txBox="1"/>
          <p:nvPr/>
        </p:nvSpPr>
        <p:spPr>
          <a:xfrm>
            <a:off x="0" y="1168400"/>
            <a:ext cx="9144000" cy="523220"/>
          </a:xfrm>
          <a:prstGeom prst="rect">
            <a:avLst/>
          </a:prstGeom>
          <a:noFill/>
        </p:spPr>
        <p:txBody>
          <a:bodyPr wrap="square" rtlCol="0">
            <a:spAutoFit/>
          </a:bodyPr>
          <a:lstStyle/>
          <a:p>
            <a:pPr algn="ctr"/>
            <a:r>
              <a:rPr lang="en-US" sz="2800" b="1" dirty="0" smtClean="0">
                <a:solidFill>
                  <a:srgbClr val="3C4DE1"/>
                </a:solidFill>
              </a:rPr>
              <a:t>Projected Change in Growing Season Precipitation for Iowa</a:t>
            </a:r>
            <a:endParaRPr lang="en-US" sz="2800" b="1" dirty="0">
              <a:solidFill>
                <a:srgbClr val="3C4DE1"/>
              </a:solidFill>
            </a:endParaRPr>
          </a:p>
        </p:txBody>
      </p:sp>
      <p:cxnSp>
        <p:nvCxnSpPr>
          <p:cNvPr id="9" name="Straight Connector 8"/>
          <p:cNvCxnSpPr/>
          <p:nvPr/>
        </p:nvCxnSpPr>
        <p:spPr>
          <a:xfrm flipV="1">
            <a:off x="1790700" y="4787900"/>
            <a:ext cx="6069013" cy="12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721600" y="3759200"/>
            <a:ext cx="1197764" cy="369332"/>
          </a:xfrm>
          <a:prstGeom prst="rect">
            <a:avLst/>
          </a:prstGeom>
          <a:noFill/>
        </p:spPr>
        <p:txBody>
          <a:bodyPr wrap="none" rtlCol="0">
            <a:spAutoFit/>
          </a:bodyPr>
          <a:lstStyle/>
          <a:p>
            <a:r>
              <a:rPr lang="en-US" b="1" dirty="0" smtClean="0"/>
              <a:t>No change</a:t>
            </a:r>
            <a:endParaRPr lang="en-US" b="1" dirty="0"/>
          </a:p>
        </p:txBody>
      </p:sp>
      <p:cxnSp>
        <p:nvCxnSpPr>
          <p:cNvPr id="12" name="Straight Arrow Connector 11"/>
          <p:cNvCxnSpPr>
            <a:stCxn id="10" idx="2"/>
          </p:cNvCxnSpPr>
          <p:nvPr/>
        </p:nvCxnSpPr>
        <p:spPr>
          <a:xfrm flipH="1">
            <a:off x="7859713" y="4128532"/>
            <a:ext cx="460769" cy="55776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0" y="6550223"/>
            <a:ext cx="1410212" cy="307777"/>
          </a:xfrm>
          <a:prstGeom prst="rect">
            <a:avLst/>
          </a:prstGeom>
          <a:noFill/>
        </p:spPr>
        <p:txBody>
          <a:bodyPr wrap="none" rtlCol="0">
            <a:spAutoFit/>
          </a:bodyPr>
          <a:lstStyle/>
          <a:p>
            <a:r>
              <a:rPr lang="en-US" sz="1400" dirty="0" smtClean="0"/>
              <a:t>CJ Anderson, ISU</a:t>
            </a:r>
            <a:endParaRPr lang="en-US" sz="1400" dirty="0"/>
          </a:p>
        </p:txBody>
      </p:sp>
      <p:sp>
        <p:nvSpPr>
          <p:cNvPr id="3" name="TextBox 2"/>
          <p:cNvSpPr txBox="1"/>
          <p:nvPr/>
        </p:nvSpPr>
        <p:spPr>
          <a:xfrm>
            <a:off x="6858000" y="5314090"/>
            <a:ext cx="570564" cy="307777"/>
          </a:xfrm>
          <a:prstGeom prst="rect">
            <a:avLst/>
          </a:prstGeom>
          <a:noFill/>
        </p:spPr>
        <p:txBody>
          <a:bodyPr wrap="none" rtlCol="0">
            <a:spAutoFit/>
          </a:bodyPr>
          <a:lstStyle/>
          <a:p>
            <a:r>
              <a:rPr lang="en-US" sz="1400" b="1" dirty="0" smtClean="0">
                <a:solidFill>
                  <a:srgbClr val="FF0000"/>
                </a:solidFill>
              </a:rPr>
              <a:t>GFDL</a:t>
            </a:r>
            <a:endParaRPr lang="en-US" sz="1400" b="1" dirty="0">
              <a:solidFill>
                <a:srgbClr val="FF0000"/>
              </a:solidFill>
            </a:endParaRPr>
          </a:p>
        </p:txBody>
      </p:sp>
    </p:spTree>
    <p:extLst>
      <p:ext uri="{BB962C8B-B14F-4D97-AF65-F5344CB8AC3E}">
        <p14:creationId xmlns:p14="http://schemas.microsoft.com/office/powerpoint/2010/main" val="66337386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owa.hayhoe.narccap.1yr.apr.sep.pc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1827464"/>
            <a:ext cx="6605461" cy="5030535"/>
          </a:xfrm>
          <a:prstGeom prst="rect">
            <a:avLst/>
          </a:prstGeom>
        </p:spPr>
      </p:pic>
      <p:sp>
        <p:nvSpPr>
          <p:cNvPr id="3" name="TextBox 2"/>
          <p:cNvSpPr txBox="1"/>
          <p:nvPr/>
        </p:nvSpPr>
        <p:spPr>
          <a:xfrm>
            <a:off x="0" y="1168400"/>
            <a:ext cx="9144000" cy="523220"/>
          </a:xfrm>
          <a:prstGeom prst="rect">
            <a:avLst/>
          </a:prstGeom>
          <a:noFill/>
        </p:spPr>
        <p:txBody>
          <a:bodyPr wrap="square" rtlCol="0">
            <a:spAutoFit/>
          </a:bodyPr>
          <a:lstStyle/>
          <a:p>
            <a:pPr algn="ctr"/>
            <a:r>
              <a:rPr lang="en-US" sz="2800" b="1" dirty="0" smtClean="0">
                <a:solidFill>
                  <a:srgbClr val="3C4DE1"/>
                </a:solidFill>
              </a:rPr>
              <a:t>Future Variability in Growing Season Precipitation for Iowa</a:t>
            </a:r>
            <a:endParaRPr lang="en-US" sz="2800" b="1" dirty="0">
              <a:solidFill>
                <a:srgbClr val="3C4DE1"/>
              </a:solidFill>
            </a:endParaRPr>
          </a:p>
        </p:txBody>
      </p:sp>
      <p:sp>
        <p:nvSpPr>
          <p:cNvPr id="4" name="TextBox 3"/>
          <p:cNvSpPr txBox="1"/>
          <p:nvPr/>
        </p:nvSpPr>
        <p:spPr>
          <a:xfrm>
            <a:off x="6946900" y="2925177"/>
            <a:ext cx="2006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floods</a:t>
            </a:r>
            <a:endParaRPr lang="en-US" sz="1600" b="1" dirty="0">
              <a:solidFill>
                <a:srgbClr val="FF0000"/>
              </a:solidFill>
            </a:endParaRPr>
          </a:p>
        </p:txBody>
      </p:sp>
      <p:sp>
        <p:nvSpPr>
          <p:cNvPr id="5" name="TextBox 4"/>
          <p:cNvSpPr txBox="1"/>
          <p:nvPr/>
        </p:nvSpPr>
        <p:spPr>
          <a:xfrm>
            <a:off x="6845300" y="6070600"/>
            <a:ext cx="2260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droughts</a:t>
            </a:r>
            <a:endParaRPr lang="en-US" sz="1600" b="1" dirty="0">
              <a:solidFill>
                <a:srgbClr val="FF0000"/>
              </a:solidFill>
            </a:endParaRPr>
          </a:p>
        </p:txBody>
      </p:sp>
      <p:sp>
        <p:nvSpPr>
          <p:cNvPr id="7" name="TextBox 6"/>
          <p:cNvSpPr txBox="1"/>
          <p:nvPr/>
        </p:nvSpPr>
        <p:spPr>
          <a:xfrm>
            <a:off x="0" y="6550223"/>
            <a:ext cx="1410212" cy="307777"/>
          </a:xfrm>
          <a:prstGeom prst="rect">
            <a:avLst/>
          </a:prstGeom>
          <a:noFill/>
        </p:spPr>
        <p:txBody>
          <a:bodyPr wrap="none" rtlCol="0">
            <a:spAutoFit/>
          </a:bodyPr>
          <a:lstStyle/>
          <a:p>
            <a:r>
              <a:rPr lang="en-US" sz="1400" dirty="0" smtClean="0"/>
              <a:t>CJ Anderson, ISU</a:t>
            </a:r>
            <a:endParaRPr lang="en-US" sz="1400" dirty="0"/>
          </a:p>
        </p:txBody>
      </p:sp>
    </p:spTree>
    <p:extLst>
      <p:ext uri="{BB962C8B-B14F-4D97-AF65-F5344CB8AC3E}">
        <p14:creationId xmlns:p14="http://schemas.microsoft.com/office/powerpoint/2010/main" val="22982486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extLst>
      <p:ext uri="{BB962C8B-B14F-4D97-AF65-F5344CB8AC3E}">
        <p14:creationId xmlns:p14="http://schemas.microsoft.com/office/powerpoint/2010/main" val="193582935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owa.hayhoe.narccap.1yr.apr.sep.pc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1827464"/>
            <a:ext cx="6605461" cy="5030535"/>
          </a:xfrm>
          <a:prstGeom prst="rect">
            <a:avLst/>
          </a:prstGeom>
        </p:spPr>
      </p:pic>
      <p:sp>
        <p:nvSpPr>
          <p:cNvPr id="3" name="TextBox 2"/>
          <p:cNvSpPr txBox="1"/>
          <p:nvPr/>
        </p:nvSpPr>
        <p:spPr>
          <a:xfrm>
            <a:off x="0" y="1168400"/>
            <a:ext cx="9144000" cy="523220"/>
          </a:xfrm>
          <a:prstGeom prst="rect">
            <a:avLst/>
          </a:prstGeom>
          <a:noFill/>
        </p:spPr>
        <p:txBody>
          <a:bodyPr wrap="square" rtlCol="0">
            <a:spAutoFit/>
          </a:bodyPr>
          <a:lstStyle/>
          <a:p>
            <a:pPr algn="ctr"/>
            <a:r>
              <a:rPr lang="en-US" sz="2800" b="1" dirty="0" smtClean="0">
                <a:solidFill>
                  <a:srgbClr val="3C4DE1"/>
                </a:solidFill>
              </a:rPr>
              <a:t>Future Variability in Growing Season Precipitation for Iowa</a:t>
            </a:r>
            <a:endParaRPr lang="en-US" sz="2800" b="1" dirty="0">
              <a:solidFill>
                <a:srgbClr val="3C4DE1"/>
              </a:solidFill>
            </a:endParaRPr>
          </a:p>
        </p:txBody>
      </p:sp>
      <p:sp>
        <p:nvSpPr>
          <p:cNvPr id="4" name="TextBox 3"/>
          <p:cNvSpPr txBox="1"/>
          <p:nvPr/>
        </p:nvSpPr>
        <p:spPr>
          <a:xfrm>
            <a:off x="6946900" y="2925177"/>
            <a:ext cx="2006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floods</a:t>
            </a:r>
            <a:endParaRPr lang="en-US" sz="1600" b="1" dirty="0">
              <a:solidFill>
                <a:srgbClr val="FF0000"/>
              </a:solidFill>
            </a:endParaRPr>
          </a:p>
        </p:txBody>
      </p:sp>
      <p:sp>
        <p:nvSpPr>
          <p:cNvPr id="5" name="TextBox 4"/>
          <p:cNvSpPr txBox="1"/>
          <p:nvPr/>
        </p:nvSpPr>
        <p:spPr>
          <a:xfrm>
            <a:off x="6845300" y="6070600"/>
            <a:ext cx="2260600" cy="338554"/>
          </a:xfrm>
          <a:prstGeom prst="rect">
            <a:avLst/>
          </a:prstGeom>
          <a:solidFill>
            <a:srgbClr val="FFFFFF"/>
          </a:solidFill>
        </p:spPr>
        <p:txBody>
          <a:bodyPr wrap="square" rtlCol="0">
            <a:spAutoFit/>
          </a:bodyPr>
          <a:lstStyle/>
          <a:p>
            <a:pPr algn="ctr"/>
            <a:r>
              <a:rPr lang="en-US" sz="1600" b="1" dirty="0" smtClean="0">
                <a:solidFill>
                  <a:srgbClr val="FF0000"/>
                </a:solidFill>
              </a:rPr>
              <a:t>More extreme droughts</a:t>
            </a:r>
            <a:endParaRPr lang="en-US" sz="1600" b="1" dirty="0">
              <a:solidFill>
                <a:srgbClr val="FF0000"/>
              </a:solidFill>
            </a:endParaRPr>
          </a:p>
        </p:txBody>
      </p:sp>
      <p:sp>
        <p:nvSpPr>
          <p:cNvPr id="7" name="TextBox 6"/>
          <p:cNvSpPr txBox="1"/>
          <p:nvPr/>
        </p:nvSpPr>
        <p:spPr>
          <a:xfrm>
            <a:off x="0" y="6550223"/>
            <a:ext cx="1410212" cy="307777"/>
          </a:xfrm>
          <a:prstGeom prst="rect">
            <a:avLst/>
          </a:prstGeom>
          <a:noFill/>
        </p:spPr>
        <p:txBody>
          <a:bodyPr wrap="none" rtlCol="0">
            <a:spAutoFit/>
          </a:bodyPr>
          <a:lstStyle/>
          <a:p>
            <a:r>
              <a:rPr lang="en-US" sz="1400" dirty="0" smtClean="0"/>
              <a:t>CJ Anderson, ISU</a:t>
            </a:r>
            <a:endParaRPr lang="en-US" sz="1400" dirty="0"/>
          </a:p>
        </p:txBody>
      </p:sp>
      <p:cxnSp>
        <p:nvCxnSpPr>
          <p:cNvPr id="8" name="Straight Connector 7"/>
          <p:cNvCxnSpPr/>
          <p:nvPr/>
        </p:nvCxnSpPr>
        <p:spPr>
          <a:xfrm flipV="1">
            <a:off x="3898900" y="5041900"/>
            <a:ext cx="977900" cy="1270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876800" y="4787900"/>
            <a:ext cx="1968500" cy="254000"/>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14900" y="3378200"/>
            <a:ext cx="0" cy="3172023"/>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898900" y="3609201"/>
            <a:ext cx="3048000" cy="711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797300" y="5664200"/>
            <a:ext cx="3149600" cy="406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946900" y="3964801"/>
            <a:ext cx="2006600" cy="276999"/>
          </a:xfrm>
          <a:prstGeom prst="rect">
            <a:avLst/>
          </a:prstGeom>
          <a:solidFill>
            <a:srgbClr val="FFFFFF"/>
          </a:solidFill>
        </p:spPr>
        <p:txBody>
          <a:bodyPr wrap="square" rtlCol="0">
            <a:spAutoFit/>
          </a:bodyPr>
          <a:lstStyle/>
          <a:p>
            <a:pPr algn="ctr"/>
            <a:r>
              <a:rPr lang="en-US" sz="1200" b="1" dirty="0" smtClean="0">
                <a:solidFill>
                  <a:srgbClr val="FF0000"/>
                </a:solidFill>
              </a:rPr>
              <a:t>Lines drawn by eye</a:t>
            </a:r>
            <a:endParaRPr lang="en-US" sz="1200" b="1" dirty="0">
              <a:solidFill>
                <a:srgbClr val="FF0000"/>
              </a:solidFill>
            </a:endParaRPr>
          </a:p>
        </p:txBody>
      </p:sp>
      <p:cxnSp>
        <p:nvCxnSpPr>
          <p:cNvPr id="12" name="Straight Arrow Connector 11"/>
          <p:cNvCxnSpPr/>
          <p:nvPr/>
        </p:nvCxnSpPr>
        <p:spPr>
          <a:xfrm flipH="1" flipV="1">
            <a:off x="6946900" y="3708400"/>
            <a:ext cx="2794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946900" y="4318000"/>
            <a:ext cx="381000" cy="469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972300" y="4241800"/>
            <a:ext cx="903161" cy="1676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630002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666"/>
            <a:ext cx="8229600" cy="931862"/>
          </a:xfrm>
        </p:spPr>
        <p:txBody>
          <a:bodyPr/>
          <a:lstStyle/>
          <a:p>
            <a:pPr algn="ctr"/>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solidFill>
                <a:srgbClr val="708F24"/>
              </a:solidFill>
            </a:endParaRPr>
          </a:p>
          <a:p>
            <a:r>
              <a:rPr lang="en-US" dirty="0" smtClean="0">
                <a:solidFill>
                  <a:srgbClr val="708F24"/>
                </a:solidFill>
              </a:rPr>
              <a:t>Both agricultural crops and non-agricultural plants are being affected by climate change, and as the climate changes further, yields will decline</a:t>
            </a:r>
          </a:p>
          <a:p>
            <a:endParaRPr lang="en-US" dirty="0">
              <a:solidFill>
                <a:srgbClr val="708F24"/>
              </a:solidFill>
            </a:endParaRPr>
          </a:p>
          <a:p>
            <a:r>
              <a:rPr lang="en-US" dirty="0" smtClean="0">
                <a:solidFill>
                  <a:srgbClr val="708F24"/>
                </a:solidFill>
              </a:rPr>
              <a:t>Higher precipitation of the last 40 years has suppressed Iowa daily max temperatures in summer;  dry summers in the future will unmask this underlying warming</a:t>
            </a:r>
          </a:p>
          <a:p>
            <a:endParaRPr lang="en-US" dirty="0">
              <a:solidFill>
                <a:srgbClr val="708F24"/>
              </a:solidFill>
            </a:endParaRPr>
          </a:p>
          <a:p>
            <a:r>
              <a:rPr lang="en-US" dirty="0" smtClean="0">
                <a:solidFill>
                  <a:srgbClr val="708F24"/>
                </a:solidFill>
              </a:rPr>
              <a:t>Frequency of precipitation extremes has increased</a:t>
            </a:r>
          </a:p>
          <a:p>
            <a:endParaRPr lang="en-US" dirty="0">
              <a:solidFill>
                <a:srgbClr val="708F24"/>
              </a:solidFill>
            </a:endParaRPr>
          </a:p>
          <a:p>
            <a:r>
              <a:rPr lang="en-US" dirty="0" smtClean="0">
                <a:solidFill>
                  <a:srgbClr val="708F24"/>
                </a:solidFill>
              </a:rPr>
              <a:t>Future projections indicate higher frequency of both floods and droughts</a:t>
            </a:r>
            <a:endParaRPr lang="en-US" dirty="0">
              <a:solidFill>
                <a:srgbClr val="708F24"/>
              </a:solidFill>
            </a:endParaRPr>
          </a:p>
        </p:txBody>
      </p:sp>
    </p:spTree>
    <p:extLst>
      <p:ext uri="{BB962C8B-B14F-4D97-AF65-F5344CB8AC3E}">
        <p14:creationId xmlns:p14="http://schemas.microsoft.com/office/powerpoint/2010/main" val="208474398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19200"/>
            <a:ext cx="4368799" cy="931862"/>
          </a:xfrm>
        </p:spPr>
        <p:txBody>
          <a:bodyPr>
            <a:normAutofit fontScale="90000"/>
          </a:bodyPr>
          <a:lstStyle/>
          <a:p>
            <a:pPr algn="ctr"/>
            <a:r>
              <a:rPr lang="en-US" sz="3200" dirty="0" smtClean="0"/>
              <a:t>For More Information:</a:t>
            </a:r>
            <a:endParaRPr lang="en-US" sz="3200" dirty="0"/>
          </a:p>
        </p:txBody>
      </p:sp>
      <p:sp>
        <p:nvSpPr>
          <p:cNvPr id="3" name="Content Placeholder 2"/>
          <p:cNvSpPr>
            <a:spLocks noGrp="1"/>
          </p:cNvSpPr>
          <p:nvPr>
            <p:ph idx="1"/>
          </p:nvPr>
        </p:nvSpPr>
        <p:spPr>
          <a:xfrm>
            <a:off x="1" y="2527301"/>
            <a:ext cx="8877299" cy="4330699"/>
          </a:xfrm>
        </p:spPr>
        <p:txBody>
          <a:bodyPr>
            <a:normAutofit/>
          </a:bodyPr>
          <a:lstStyle/>
          <a:p>
            <a:endParaRPr lang="en-US" dirty="0" smtClean="0"/>
          </a:p>
          <a:p>
            <a:pPr algn="ctr"/>
            <a:r>
              <a:rPr lang="en-US" sz="2400" b="1" dirty="0" smtClean="0">
                <a:solidFill>
                  <a:srgbClr val="708F24"/>
                </a:solidFill>
              </a:rPr>
              <a:t>Climate Science Program</a:t>
            </a:r>
          </a:p>
          <a:p>
            <a:pPr algn="ctr"/>
            <a:r>
              <a:rPr lang="en-US" sz="2400" b="1" dirty="0" smtClean="0">
                <a:solidFill>
                  <a:srgbClr val="708F24"/>
                </a:solidFill>
              </a:rPr>
              <a:t>Iowa State University</a:t>
            </a:r>
          </a:p>
          <a:p>
            <a:pPr algn="ctr"/>
            <a:r>
              <a:rPr lang="en-US" sz="2000" dirty="0" smtClean="0">
                <a:hlinkClick r:id="rId2"/>
              </a:rPr>
              <a:t>http://climate.engineering.iastate.edu/</a:t>
            </a:r>
            <a:endParaRPr lang="en-US" sz="2000" dirty="0" smtClean="0"/>
          </a:p>
          <a:p>
            <a:pPr algn="ctr"/>
            <a:r>
              <a:rPr lang="en-US" sz="2000" dirty="0">
                <a:solidFill>
                  <a:srgbClr val="3C4DE1"/>
                </a:solidFill>
              </a:rPr>
              <a:t>http://</a:t>
            </a:r>
            <a:r>
              <a:rPr lang="en-US" sz="2000" dirty="0" err="1">
                <a:solidFill>
                  <a:srgbClr val="3C4DE1"/>
                </a:solidFill>
              </a:rPr>
              <a:t>www.meteor.iastate.edu</a:t>
            </a:r>
            <a:r>
              <a:rPr lang="en-US" sz="2000" dirty="0">
                <a:solidFill>
                  <a:srgbClr val="3C4DE1"/>
                </a:solidFill>
              </a:rPr>
              <a:t>/faculty/</a:t>
            </a:r>
            <a:r>
              <a:rPr lang="en-US" sz="2000" dirty="0" err="1">
                <a:solidFill>
                  <a:srgbClr val="3C4DE1"/>
                </a:solidFill>
              </a:rPr>
              <a:t>takle</a:t>
            </a:r>
            <a:r>
              <a:rPr lang="en-US" sz="2000" dirty="0">
                <a:solidFill>
                  <a:srgbClr val="3C4DE1"/>
                </a:solidFill>
              </a:rPr>
              <a:t>/</a:t>
            </a:r>
            <a:endParaRPr lang="en-US" sz="2000" dirty="0" smtClean="0">
              <a:solidFill>
                <a:srgbClr val="3C4DE1"/>
              </a:solidFill>
            </a:endParaRPr>
          </a:p>
          <a:p>
            <a:pPr algn="ctr"/>
            <a:r>
              <a:rPr lang="en-US" sz="2000" dirty="0" err="1" smtClean="0">
                <a:solidFill>
                  <a:srgbClr val="FF0000"/>
                </a:solidFill>
              </a:rPr>
              <a:t>gstakle@iastate.edu</a:t>
            </a:r>
            <a:endParaRPr lang="en-US" sz="2000" dirty="0" smtClean="0">
              <a:solidFill>
                <a:srgbClr val="FF0000"/>
              </a:solidFill>
            </a:endParaRPr>
          </a:p>
          <a:p>
            <a:pPr algn="ctr"/>
            <a:endParaRPr lang="en-US" sz="2400" b="1" dirty="0" smtClean="0">
              <a:solidFill>
                <a:srgbClr val="708F24"/>
              </a:solidFill>
            </a:endParaRPr>
          </a:p>
          <a:p>
            <a:endParaRPr lang="en-US" dirty="0"/>
          </a:p>
        </p:txBody>
      </p:sp>
    </p:spTree>
    <p:extLst>
      <p:ext uri="{BB962C8B-B14F-4D97-AF65-F5344CB8AC3E}">
        <p14:creationId xmlns:p14="http://schemas.microsoft.com/office/powerpoint/2010/main" val="1010078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1851819" y="2720975"/>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208213" y="3344863"/>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extLst>
      <p:ext uri="{BB962C8B-B14F-4D97-AF65-F5344CB8AC3E}">
        <p14:creationId xmlns:p14="http://schemas.microsoft.com/office/powerpoint/2010/main" val="30130212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extLst>
      <p:ext uri="{BB962C8B-B14F-4D97-AF65-F5344CB8AC3E}">
        <p14:creationId xmlns:p14="http://schemas.microsoft.com/office/powerpoint/2010/main" val="26277322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1325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651794" y="2980531"/>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470944" y="3685664"/>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extLst>
      <p:ext uri="{BB962C8B-B14F-4D97-AF65-F5344CB8AC3E}">
        <p14:creationId xmlns:p14="http://schemas.microsoft.com/office/powerpoint/2010/main" val="18346812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5252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4693</TotalTime>
  <Words>1560</Words>
  <Application>Microsoft Macintosh PowerPoint</Application>
  <PresentationFormat>On-screen Show (4:3)</PresentationFormat>
  <Paragraphs>279</Paragraphs>
  <Slides>52</Slides>
  <Notes>13</Notes>
  <HiddenSlides>0</HiddenSlides>
  <MMClips>0</MMClips>
  <ScaleCrop>false</ScaleCrop>
  <HeadingPairs>
    <vt:vector size="6" baseType="variant">
      <vt:variant>
        <vt:lpstr>Theme</vt:lpstr>
      </vt:variant>
      <vt:variant>
        <vt:i4>1</vt:i4>
      </vt:variant>
      <vt:variant>
        <vt:lpstr>Links</vt:lpstr>
      </vt:variant>
      <vt:variant>
        <vt:i4>8</vt:i4>
      </vt:variant>
      <vt:variant>
        <vt:lpstr>Slide Titles</vt:lpstr>
      </vt:variant>
      <vt:variant>
        <vt:i4>52</vt:i4>
      </vt:variant>
    </vt:vector>
  </HeadingPairs>
  <TitlesOfParts>
    <vt:vector size="61" baseType="lpstr">
      <vt:lpstr>Office Theme</vt:lpstr>
      <vt:lpstr>???</vt:lpstr>
      <vt:lpstr>???</vt:lpstr>
      <vt:lpstr>???</vt:lpstr>
      <vt:lpstr>???</vt:lpstr>
      <vt:lpstr>???</vt:lpstr>
      <vt:lpstr>???</vt:lpstr>
      <vt:lpstr>???</vt:lpstr>
      <vt:lpstr>???</vt:lpstr>
      <vt:lpstr>PowerPoint Presentation</vt:lpstr>
      <vt:lpstr>Climate Change and Farmer Adaptation in the Midwest</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Projected Change in Precipitation: 2081-2099 </vt:lpstr>
      <vt:lpstr>Extreme weather events become more common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Mean Summer (JJA) Dew-Point Temperatures for Des Moines, IA</vt:lpstr>
      <vt:lpstr>Iowa Agricultural Producers are Adapting to Climate Change:</vt:lpstr>
      <vt:lpstr>PowerPoint Presentation</vt:lpstr>
      <vt:lpstr>PowerPoint Presentation</vt:lpstr>
      <vt:lpstr>PowerPoint Presentation</vt:lpstr>
      <vt:lpstr>PowerPoint Presentation</vt:lpstr>
      <vt:lpstr>PowerPoint Presentation</vt:lpstr>
      <vt:lpstr>PowerPoint Presentation</vt:lpstr>
      <vt:lpstr>Summary</vt:lpstr>
      <vt:lpstr>For More Information: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181</cp:revision>
  <dcterms:created xsi:type="dcterms:W3CDTF">2011-01-26T00:22:31Z</dcterms:created>
  <dcterms:modified xsi:type="dcterms:W3CDTF">2012-11-14T17:13:27Z</dcterms:modified>
</cp:coreProperties>
</file>